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56" r:id="rId2"/>
    <p:sldId id="257" r:id="rId3"/>
    <p:sldId id="258" r:id="rId4"/>
    <p:sldId id="259" r:id="rId5"/>
    <p:sldId id="263" r:id="rId6"/>
    <p:sldId id="264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16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847D-1CF6-46BA-B46B-48BED0604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cap="all" spc="1500" baseline="0">
                <a:latin typeface="+mj-lt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B4F5A5-C931-4A4C-B6B1-EF4C95965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cap="all" spc="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E4AEC-B6E4-439C-B716-EBE3D4D1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F81C-1FCB-4DBA-8044-F1A0FCFD45A6}" type="datetime1">
              <a:rPr lang="en-US" smtClean="0"/>
              <a:t>3/10/2021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BC18-102E-45BF-8FEA-801E9C59D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8BF5F-B1F8-461F-9B3D-7D50D024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D6BF779-0B8C-4CC2-9268-9506AD0C5331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667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A871-D377-4EC0-9ACF-86842F01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53202-92A9-45A3-B812-777DB9578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7196FB0C-3A9D-4892-90C9-21F3459AAD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6938C96-CF0F-4B69-A695-913F11BFC6F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CA7E6BB-6B60-4BF5-9D3E-A3FE782EF5B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F693EDA-57B3-4AEB-863B-B198C2A5A8E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3A04A96-045F-4B6E-AEEE-11A2FA01B4F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FB357DC-5AD3-44F4-879B-5AD6B18AC36F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CA47F-83AD-4BE3-AC2F-6C17883F7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92B3-2D87-4CDF-B84B-C46E5F5D31F7}" type="datetime1">
              <a:rPr lang="en-US" smtClean="0"/>
              <a:t>3/10/2021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18A72-3200-4597-A9C5-0D9ECFF3E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0055A-71D4-49B4-8A8F-19AFDB84E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B0E5D27-C447-432F-982D-B60FDD6F34A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357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59DBB-9256-464D-8A6A-8BDA71541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5E310-E6CB-4838-8E9B-B288DA552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BCF412A8-E798-47AD-ABD9-98D76A55D30B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0160C5-475D-401A-AEE2-2C04E99A1518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CC7CE9-9C7F-49C2-8609-47BF523390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26FD5F1-978C-45AF-9086-D5DBE1F01681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873AB1C-723A-4FB4-9B23-65BAF507483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1DE5510-5094-4FA4-96E5-AD4841D1C38A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E2202-679F-48B0-B2DD-F6F547112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9E57-47B1-47B0-B526-3153E4B1E729}" type="datetime1">
              <a:rPr lang="en-US" smtClean="0"/>
              <a:t>3/10/2021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BC83D-E4C0-49E1-ADA1-1AF403984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211E-B2EA-4CDC-9E84-B6898394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E2F5FD-5D31-4C1D-82F8-93624C7B0A3C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65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8500-1605-41EA-A15F-9B79DF7E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4AC8-25A5-4D7F-BF23-CB20AA2EC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8997F1B7-1EE7-4EA5-A5A4-866F9A810C9F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5E13483-2FB6-4753-8402-06FDC3498E0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8F0DF22-F640-4002-B783-DF1C6A9473F6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C2787B8-7984-4332-B611-D3D3DE898FE0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AF3646C-B3D7-4F57-8FD2-CD93CEB3921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65FA7DA-93A0-43A4-834C-0F1BB9806A8C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5D22-0146-4DE2-9E78-4C00333D4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7773D-8987-489A-A650-3D6F7D5C7C38}" type="datetime1">
              <a:rPr lang="en-US" smtClean="0"/>
              <a:t>3/10/2021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9717A-A1FE-485D-AFFF-2C7026C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B88B-64CF-4100-8F07-D191DD79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4332FF-8349-42A5-B5C8-5EE3825CE25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8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BFE6C-EBF1-47DE-8468-E7125172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04992-D139-48DC-BCCE-D71EA23CA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A8C5E768-0E62-4DE7-A0AF-93121DA843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02845F-9E8A-41E1-B051-1AAA46C997A2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A45C410-5FD0-4339-A3BC-A865DE4190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B0B703-8BA8-483C-A433-C44C809687D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CFA03D-B879-419B-88B9-F4F3645C8AF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B0260A-6B2D-4F54-8614-60BC3103E166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AB8F6-0796-47E9-B1D4-760B7CCF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150C1-1D78-4D80-810D-E9E86F6E88AB}" type="datetime1">
              <a:rPr lang="en-US" smtClean="0"/>
              <a:t>3/10/2021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86FC0-7327-44D9-B689-0AE73FD2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9D265-BFBA-4C93-9B1A-B9483AE6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4F5FEB-DE92-47DA-8C46-DC088E8960A4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11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637BE-B22F-40EE-94F0-04549BC5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71582-4BAF-4211-AD4A-476ED6EB11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DCF6B-C800-4345-BAE9-EE9FA6590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E6190A1E-5381-43C4-B058-7758339984D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7E35469-0BEA-4E5E-955F-1AA300A62DE5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F650BE-565E-4A52-8143-7A87700FC5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86A3F89-AA2A-44E5-915E-C47A069EB68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57F514-AB27-4489-8D3C-01DD1025DDA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41169F-1C39-4D04-AF32-D0D14D004B05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87465-759F-4895-8FC6-DD464FB9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CBD8-1588-4B6B-B74D-87480DDE94C0}" type="datetime1">
              <a:rPr lang="en-US" smtClean="0"/>
              <a:t>3/10/2021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F1AA18-D8A5-44D9-881C-522258ED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BA574-A76A-4F4C-8CBD-768278B6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3E083-ADC4-4391-83DD-781529A6611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7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B666-D6BE-4FA8-9CF1-F15FD58B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E4B4A-DE64-4563-83CD-C40B1D681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A0314-0202-4E6D-8352-C28376A9C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56083-87B4-4603-B6FF-A9EB68E3E6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3708CF-F028-4917-A9CB-59BF5248A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0" name="Graphic 185">
            <a:extLst>
              <a:ext uri="{FF2B5EF4-FFF2-40B4-BE49-F238E27FC236}">
                <a16:creationId xmlns:a16="http://schemas.microsoft.com/office/drawing/2014/main" id="{81B934BF-E239-47E1-93E9-EA3182162D21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3BBF177-5044-426A-93ED-64BDC84BF18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4270648-77F5-4D28-B691-DA57AA28FD73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86B770-2F70-4B7B-9525-286BBD63AD7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DDC14D-7AE3-41CD-ADFC-A3601D4F9DF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181834-8401-4B66-85EE-1CBF57807DA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33C091-3B62-4087-9A97-63BBE28C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4440-721C-4D75-BD4F-4CFB3D51CDCA}" type="datetime1">
              <a:rPr lang="en-US" smtClean="0"/>
              <a:t>3/10/2021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0710C3-2723-4847-BCAF-96D9FAE50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618B2C-95AC-4438-97FD-07ACF297B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6B0F5A7-6E8A-4BCD-8F1F-233ECD21B26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32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9CF7F-748D-4598-983E-96A2BE2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6" name="Graphic 185">
            <a:extLst>
              <a:ext uri="{FF2B5EF4-FFF2-40B4-BE49-F238E27FC236}">
                <a16:creationId xmlns:a16="http://schemas.microsoft.com/office/drawing/2014/main" id="{DFD4D3BE-80D4-4E69-9C76-F0D8517DF690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0B6E97F-00E1-4372-8978-8BCBDC9026E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C7651B7-7A30-4AFA-A4D7-0B0C5D2DDA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D2FC5CA-556B-4409-B084-34753A1F04E6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3FB41-EE1F-4889-9096-3A38936330D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DD19F3B-7B3E-4861-8FDA-D0116C96C16E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A2C46-C908-4010-AAE2-9FA41B145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01A64-483B-4532-94FB-D8F90CB6DEE0}" type="datetime1">
              <a:rPr lang="en-US" smtClean="0"/>
              <a:t>3/10/2021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F5279-7D37-4D98-9A70-987C84F62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96FAD0-59EF-49AA-BBC6-A0EC184D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6EB399-18D2-46D5-8757-35FCFF8EA80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85">
            <a:extLst>
              <a:ext uri="{FF2B5EF4-FFF2-40B4-BE49-F238E27FC236}">
                <a16:creationId xmlns:a16="http://schemas.microsoft.com/office/drawing/2014/main" id="{773CCE17-EE0F-40E0-B7AE-CF7677B64709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0AC6C4E-6EA5-454A-AB84-8B94D8B585EC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329338-925B-4677-BA6E-4357D37DB54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34C0A08-043F-4818-BA1D-BCC9F811A87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B185DD-ED0D-4633-8098-95C4A6F177C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D50526-B611-40B6-BB45-AE82F0EF5992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08C302-4224-4668-8CAC-3267172A0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FB39-20FB-4E2E-B861-45B709B9C3C5}" type="datetime1">
              <a:rPr lang="en-US" smtClean="0"/>
              <a:t>3/10/2021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C8FC22-AEB6-4BAF-BF93-41A2C757C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CA88A-5462-4F17-AFA0-52721ADD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CCC791-94D7-4BB8-9EDF-423CEA1F6215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67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6AC37-C5B5-462A-BE4A-E55CEBF2A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B007F-32A8-4688-BBEF-4FCB99DF5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2E2EB-BF8A-44A4-8AE0-BD6C31B1D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FC9E188F-54C8-4547-9F8C-525712AD7DB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99C4538-3939-47A9-A590-09FF21960653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41CA75-5D05-4996-A26D-CE0C909CD5F7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305856-26BC-4BCC-BEF3-5E9CED94177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69651C-AC37-4CD2-8367-19297D7E2389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E9031B-BA8D-4D9D-9BB3-A16F7A80F85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840A2-CF60-4C47-B955-E65BC451F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AC19-8BD6-476C-9770-8884373BCF00}" type="datetime1">
              <a:rPr lang="en-US" smtClean="0"/>
              <a:t>3/10/2021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DC6E-CC55-47AB-A405-5FB7EE2D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D5E7D-EBA7-4DB0-8C78-7EB8A85F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B051DE-636E-4B3C-9886-2055CE23E49A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16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1D355-3146-41D1-B7DC-20B8ACE39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D4AAFB-E8F8-4FD1-8C6A-ED2C3FAD5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051AF1-B16F-43B9-95CC-C17B570DE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C8B77273-9FF7-4B93-8385-AD09A5F86AE5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17A673-3729-4EAD-9E8C-52BEBF74B857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8DB752-94CD-4A94-BDE3-DD285EB89F3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F8DDFC-E5CA-4F36-B2BE-BCE49D4F6C9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B589AE-2F9C-4C83-8DC7-1205CB03752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C9A2DE-3C9E-4CD0-8C7A-CC5F9F9942E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C8714-2467-4715-934E-6787C84F7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68C53-8AD1-4F09-9486-FB3406B99CFA}" type="datetime1">
              <a:rPr lang="en-US" smtClean="0"/>
              <a:t>3/10/2021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F13D6-03EC-4D31-8BB1-9FFDE3633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5D4DD-A2A4-4DF6-9527-E5F12FEB9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D202F3A-9FDE-4E11-B865-FBAEC415F88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41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BA543EDD-D0D2-447F-B24F-3717AF4B109D}" type="datetime1">
              <a:rPr lang="en-US" smtClean="0"/>
              <a:pPr/>
              <a:t>3/10/2021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F3450C42-9A0B-4425-92C2-70FCF7C45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267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7" r:id="rId5"/>
    <p:sldLayoutId id="2147483801" r:id="rId6"/>
    <p:sldLayoutId id="2147483802" r:id="rId7"/>
    <p:sldLayoutId id="2147483803" r:id="rId8"/>
    <p:sldLayoutId id="2147483806" r:id="rId9"/>
    <p:sldLayoutId id="2147483804" r:id="rId10"/>
    <p:sldLayoutId id="214748380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1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4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5E30BA-F099-4A60-8160-7BB95216DE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92" b="258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34" name="Rectangle 23">
            <a:extLst>
              <a:ext uri="{FF2B5EF4-FFF2-40B4-BE49-F238E27FC236}">
                <a16:creationId xmlns:a16="http://schemas.microsoft.com/office/drawing/2014/main" id="{7C10BC51-CA68-4DED-AB6D-130047878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7603955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aphic 190">
            <a:extLst>
              <a:ext uri="{FF2B5EF4-FFF2-40B4-BE49-F238E27FC236}">
                <a16:creationId xmlns:a16="http://schemas.microsoft.com/office/drawing/2014/main" id="{F3F5D407-83EF-4D7F-9DAF-4C3CEB778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76982" y="827494"/>
            <a:ext cx="1291642" cy="429215"/>
            <a:chOff x="2504802" y="1755501"/>
            <a:chExt cx="1598829" cy="531293"/>
          </a:xfrm>
          <a:solidFill>
            <a:schemeClr val="tx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C07906A-A83F-47F2-975A-C1756F4454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C38730D-4164-41D4-81C0-E9A070EA84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2539C73-C848-4608-957A-D6C016913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8736" y="533549"/>
            <a:ext cx="5356040" cy="5343028"/>
            <a:chOff x="739960" y="1925092"/>
            <a:chExt cx="4376696" cy="4366063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53EEDFE-1D2D-4938-9DF2-97FB4F709D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562" y="2003061"/>
              <a:ext cx="4288094" cy="4288094"/>
            </a:xfrm>
            <a:prstGeom prst="ellipse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EA4CF2D-570F-4529-ADDA-B37CF05B61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7929" y="2003061"/>
              <a:ext cx="4288094" cy="4288094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33" name="Oval 32">
              <a:extLst>
                <a:ext uri="{FF2B5EF4-FFF2-40B4-BE49-F238E27FC236}">
                  <a16:creationId xmlns:a16="http://schemas.microsoft.com/office/drawing/2014/main" id="{CBE92B83-AFA7-40B1-9D3C-502840BADC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9960" y="1925092"/>
              <a:ext cx="4288094" cy="4288094"/>
            </a:xfrm>
            <a:prstGeom prst="ellips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標題 1">
            <a:extLst>
              <a:ext uri="{FF2B5EF4-FFF2-40B4-BE49-F238E27FC236}">
                <a16:creationId xmlns:a16="http://schemas.microsoft.com/office/drawing/2014/main" id="{9AFB6A67-EEF5-433F-A02B-493DB196A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988" y="1260910"/>
            <a:ext cx="3952428" cy="2819372"/>
          </a:xfrm>
        </p:spPr>
        <p:txBody>
          <a:bodyPr>
            <a:normAutofit/>
          </a:bodyPr>
          <a:lstStyle/>
          <a:p>
            <a:r>
              <a:rPr lang="zh-TW" altLang="en-US" sz="4800" u="sng" dirty="0"/>
              <a:t>讀懂課文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E4309C5-A2C6-4D83-9E6C-3D9DF1AC7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2032" y="4175698"/>
            <a:ext cx="3330341" cy="920783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L3</a:t>
            </a:r>
            <a:r>
              <a:rPr lang="zh-TW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《</a:t>
            </a:r>
            <a:r>
              <a:rPr lang="zh-TW" altLang="en-US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和春天一樣</a:t>
            </a:r>
            <a:r>
              <a:rPr lang="zh-TW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》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5" name="Graphic 212">
            <a:extLst>
              <a:ext uri="{FF2B5EF4-FFF2-40B4-BE49-F238E27FC236}">
                <a16:creationId xmlns:a16="http://schemas.microsoft.com/office/drawing/2014/main" id="{19A55484-B97B-45ED-A47D-EBECAC290D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7" name="Graphic 212">
            <a:extLst>
              <a:ext uri="{FF2B5EF4-FFF2-40B4-BE49-F238E27FC236}">
                <a16:creationId xmlns:a16="http://schemas.microsoft.com/office/drawing/2014/main" id="{B31CB7B9-2B8F-4AD6-9FFE-5DAE8E132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63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74A8A5B-A361-4734-9A3F-11312B688A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459383"/>
              </p:ext>
            </p:extLst>
          </p:nvPr>
        </p:nvGraphicFramePr>
        <p:xfrm>
          <a:off x="1064260" y="819150"/>
          <a:ext cx="9946639" cy="55816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2715">
                  <a:extLst>
                    <a:ext uri="{9D8B030D-6E8A-4147-A177-3AD203B41FA5}">
                      <a16:colId xmlns:a16="http://schemas.microsoft.com/office/drawing/2014/main" val="2574822296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986528404"/>
                    </a:ext>
                  </a:extLst>
                </a:gridCol>
                <a:gridCol w="3819524">
                  <a:extLst>
                    <a:ext uri="{9D8B030D-6E8A-4147-A177-3AD203B41FA5}">
                      <a16:colId xmlns:a16="http://schemas.microsoft.com/office/drawing/2014/main" val="338609984"/>
                    </a:ext>
                  </a:extLst>
                </a:gridCol>
              </a:tblGrid>
              <a:tr h="1857582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sz="4000" kern="100" spc="10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背景</a:t>
                      </a:r>
                      <a:endParaRPr lang="zh-TW" sz="4000" kern="100" dirty="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/>
                </a:tc>
                <a:tc>
                  <a:txBody>
                    <a:bodyPr/>
                    <a:lstStyle/>
                    <a:p>
                      <a:pPr marL="421005" indent="-421005" algn="l">
                        <a:lnSpc>
                          <a:spcPct val="150000"/>
                        </a:lnSpc>
                      </a:pP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1.</a:t>
                      </a:r>
                      <a:r>
                        <a:rPr lang="zh-TW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這個故事的</a:t>
                      </a:r>
                      <a:r>
                        <a:rPr lang="zh-TW" sz="4000" kern="100" spc="-50" dirty="0">
                          <a:effectLst/>
                          <a:highlight>
                            <a:srgbClr val="FFFF00"/>
                          </a:highlight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主角</a:t>
                      </a:r>
                      <a:r>
                        <a:rPr lang="zh-TW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是誰？</a:t>
                      </a:r>
                      <a:endParaRPr lang="zh-TW" sz="4000" kern="100" dirty="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4000" kern="100" spc="-5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 </a:t>
                      </a:r>
                      <a:endParaRPr lang="zh-TW" sz="4000" kern="10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260888"/>
                  </a:ext>
                </a:extLst>
              </a:tr>
              <a:tr h="186203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21005" indent="-421005" algn="l">
                        <a:lnSpc>
                          <a:spcPct val="150000"/>
                        </a:lnSpc>
                      </a:pP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2.</a:t>
                      </a:r>
                      <a:r>
                        <a:rPr lang="zh-TW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這個故事發生的</a:t>
                      </a:r>
                      <a:r>
                        <a:rPr lang="zh-TW" sz="4000" kern="100" spc="-50" dirty="0">
                          <a:effectLst/>
                          <a:highlight>
                            <a:srgbClr val="FFFF00"/>
                          </a:highlight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時間</a:t>
                      </a: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?</a:t>
                      </a:r>
                      <a:endParaRPr lang="zh-TW" sz="4000" kern="100" dirty="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 </a:t>
                      </a:r>
                      <a:endParaRPr lang="zh-TW" sz="4000" kern="100" dirty="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8956431"/>
                  </a:ext>
                </a:extLst>
              </a:tr>
              <a:tr h="186203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21005" indent="-421005" algn="l">
                        <a:lnSpc>
                          <a:spcPct val="150000"/>
                        </a:lnSpc>
                      </a:pP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3.</a:t>
                      </a:r>
                      <a:r>
                        <a:rPr lang="zh-TW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這個故事發生的</a:t>
                      </a:r>
                      <a:r>
                        <a:rPr lang="zh-TW" sz="4000" kern="100" spc="-50" dirty="0">
                          <a:effectLst/>
                          <a:highlight>
                            <a:srgbClr val="FFFF00"/>
                          </a:highlight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地點</a:t>
                      </a: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?</a:t>
                      </a:r>
                      <a:endParaRPr lang="zh-TW" sz="4000" kern="100" dirty="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en-US" sz="4000" kern="100" spc="-50" dirty="0">
                          <a:effectLst/>
                          <a:latin typeface="華康標楷W5注音" panose="03000500000000000000" pitchFamily="66" charset="-120"/>
                          <a:ea typeface="華康標楷W5注音" panose="03000500000000000000" pitchFamily="66" charset="-120"/>
                        </a:rPr>
                        <a:t> </a:t>
                      </a:r>
                      <a:endParaRPr lang="zh-TW" sz="4000" kern="100" dirty="0">
                        <a:effectLst/>
                        <a:latin typeface="華康標楷W5注音" panose="03000500000000000000" pitchFamily="66" charset="-120"/>
                        <a:ea typeface="華康標楷W5注音" panose="03000500000000000000" pitchFamily="66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8080336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7791449" y="1133475"/>
            <a:ext cx="2790825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小花狗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B255495-C7B9-4224-9B6D-10F95DAF4B10}"/>
              </a:ext>
            </a:extLst>
          </p:cNvPr>
          <p:cNvSpPr/>
          <p:nvPr/>
        </p:nvSpPr>
        <p:spPr>
          <a:xfrm>
            <a:off x="7791449" y="2933700"/>
            <a:ext cx="2790825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春天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33DE8B1-3F91-47B5-BC69-719B9E765DF0}"/>
              </a:ext>
            </a:extLst>
          </p:cNvPr>
          <p:cNvSpPr/>
          <p:nvPr/>
        </p:nvSpPr>
        <p:spPr>
          <a:xfrm>
            <a:off x="7791449" y="4848225"/>
            <a:ext cx="2790825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草原</a:t>
            </a:r>
          </a:p>
        </p:txBody>
      </p:sp>
    </p:spTree>
    <p:extLst>
      <p:ext uri="{BB962C8B-B14F-4D97-AF65-F5344CB8AC3E}">
        <p14:creationId xmlns:p14="http://schemas.microsoft.com/office/powerpoint/2010/main" val="386212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88679081-2416-4100-A3A2-15DCBFF736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87" r="3672"/>
          <a:stretch/>
        </p:blipFill>
        <p:spPr>
          <a:xfrm>
            <a:off x="352425" y="1428751"/>
            <a:ext cx="11744325" cy="5109591"/>
          </a:xfrm>
          <a:prstGeom prst="rect">
            <a:avLst/>
          </a:prstGeom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C292290C-8089-4A18-B81B-91010992EADB}"/>
              </a:ext>
            </a:extLst>
          </p:cNvPr>
          <p:cNvSpPr/>
          <p:nvPr/>
        </p:nvSpPr>
        <p:spPr>
          <a:xfrm>
            <a:off x="8803479" y="1533526"/>
            <a:ext cx="1521622" cy="628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小羊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89C15FC4-2851-4AF2-8911-0338C2030BD9}"/>
              </a:ext>
            </a:extLst>
          </p:cNvPr>
          <p:cNvSpPr/>
          <p:nvPr/>
        </p:nvSpPr>
        <p:spPr>
          <a:xfrm>
            <a:off x="10203654" y="1533525"/>
            <a:ext cx="1521622" cy="628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小牛</a:t>
            </a:r>
          </a:p>
        </p:txBody>
      </p:sp>
    </p:spTree>
    <p:extLst>
      <p:ext uri="{BB962C8B-B14F-4D97-AF65-F5344CB8AC3E}">
        <p14:creationId xmlns:p14="http://schemas.microsoft.com/office/powerpoint/2010/main" val="386240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5B288A97-25A0-4ABC-8DBC-DE975E3EF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34" r="42970" b="1739"/>
          <a:stretch/>
        </p:blipFill>
        <p:spPr>
          <a:xfrm>
            <a:off x="1194787" y="457200"/>
            <a:ext cx="9847428" cy="62484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0439626-CC41-44B9-A8E3-EE263B44F2EE}"/>
              </a:ext>
            </a:extLst>
          </p:cNvPr>
          <p:cNvSpPr/>
          <p:nvPr/>
        </p:nvSpPr>
        <p:spPr>
          <a:xfrm>
            <a:off x="4100824" y="1191735"/>
            <a:ext cx="3368980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跟著春天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61B2062-75B2-4B6E-8C08-08F9DEA394FE}"/>
              </a:ext>
            </a:extLst>
          </p:cNvPr>
          <p:cNvSpPr/>
          <p:nvPr/>
        </p:nvSpPr>
        <p:spPr>
          <a:xfrm>
            <a:off x="4334198" y="4186890"/>
            <a:ext cx="6069190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3200" b="1" dirty="0">
                <a:solidFill>
                  <a:srgbClr val="C0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自己跟春天一樣五顏六色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48447A2-D6C9-42C9-AD9C-B26A1DAB3ED7}"/>
              </a:ext>
            </a:extLst>
          </p:cNvPr>
          <p:cNvSpPr/>
          <p:nvPr/>
        </p:nvSpPr>
        <p:spPr>
          <a:xfrm>
            <a:off x="7672713" y="1191735"/>
            <a:ext cx="2693096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到草原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E74B506-7142-418F-BF7C-994A13CB5490}"/>
              </a:ext>
            </a:extLst>
          </p:cNvPr>
          <p:cNvSpPr/>
          <p:nvPr/>
        </p:nvSpPr>
        <p:spPr>
          <a:xfrm>
            <a:off x="4202722" y="2250870"/>
            <a:ext cx="3166071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跑來跑去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AA1D8B3-A59D-43B0-ABD2-5CA340BD4C8C}"/>
              </a:ext>
            </a:extLst>
          </p:cNvPr>
          <p:cNvSpPr/>
          <p:nvPr/>
        </p:nvSpPr>
        <p:spPr>
          <a:xfrm>
            <a:off x="7672713" y="2250870"/>
            <a:ext cx="2693096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聞花香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632AC30-C754-4AB8-B7D7-390895E4430F}"/>
              </a:ext>
            </a:extLst>
          </p:cNvPr>
          <p:cNvSpPr/>
          <p:nvPr/>
        </p:nvSpPr>
        <p:spPr>
          <a:xfrm>
            <a:off x="4334198" y="5297141"/>
            <a:ext cx="6069190" cy="593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3200" b="1" dirty="0">
                <a:solidFill>
                  <a:schemeClr val="accent6">
                    <a:lumMod val="7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想跟冬天介紹自己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4F65E90-9F33-40C8-B47B-506418C475D5}"/>
              </a:ext>
            </a:extLst>
          </p:cNvPr>
          <p:cNvSpPr/>
          <p:nvPr/>
        </p:nvSpPr>
        <p:spPr>
          <a:xfrm>
            <a:off x="4515872" y="3089576"/>
            <a:ext cx="5254834" cy="11299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我</a:t>
            </a:r>
            <a:r>
              <a:rPr lang="zh-TW" altLang="en-US" sz="3600" dirty="0">
                <a:solidFill>
                  <a:srgbClr val="FF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和</a:t>
            </a:r>
            <a:r>
              <a:rPr lang="zh-TW" altLang="en-US" sz="36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春天一樣</a:t>
            </a:r>
          </a:p>
        </p:txBody>
      </p:sp>
    </p:spTree>
    <p:extLst>
      <p:ext uri="{BB962C8B-B14F-4D97-AF65-F5344CB8AC3E}">
        <p14:creationId xmlns:p14="http://schemas.microsoft.com/office/powerpoint/2010/main" val="377687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48EEA9FF-517A-4864-8760-5587034482D2}"/>
              </a:ext>
            </a:extLst>
          </p:cNvPr>
          <p:cNvGrpSpPr/>
          <p:nvPr/>
        </p:nvGrpSpPr>
        <p:grpSpPr>
          <a:xfrm>
            <a:off x="707922" y="324465"/>
            <a:ext cx="9743768" cy="6656438"/>
            <a:chOff x="352426" y="1428751"/>
            <a:chExt cx="6528797" cy="5109591"/>
          </a:xfrm>
        </p:grpSpPr>
        <p:pic>
          <p:nvPicPr>
            <p:cNvPr id="13" name="圖片 12">
              <a:extLst>
                <a:ext uri="{FF2B5EF4-FFF2-40B4-BE49-F238E27FC236}">
                  <a16:creationId xmlns:a16="http://schemas.microsoft.com/office/drawing/2014/main" id="{94C9FC33-975B-442E-88C2-12A589DB30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687" r="85229"/>
            <a:stretch/>
          </p:blipFill>
          <p:spPr>
            <a:xfrm>
              <a:off x="352426" y="1428751"/>
              <a:ext cx="1800840" cy="5109591"/>
            </a:xfrm>
            <a:prstGeom prst="rect">
              <a:avLst/>
            </a:prstGeom>
          </p:spPr>
        </p:pic>
        <p:pic>
          <p:nvPicPr>
            <p:cNvPr id="14" name="圖片 13">
              <a:extLst>
                <a:ext uri="{FF2B5EF4-FFF2-40B4-BE49-F238E27FC236}">
                  <a16:creationId xmlns:a16="http://schemas.microsoft.com/office/drawing/2014/main" id="{576EAEF1-3B23-459C-9F9C-024201E972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7549" t="6687" r="3672"/>
            <a:stretch/>
          </p:blipFill>
          <p:spPr>
            <a:xfrm>
              <a:off x="2153266" y="1428751"/>
              <a:ext cx="4727957" cy="5109591"/>
            </a:xfrm>
            <a:prstGeom prst="rect">
              <a:avLst/>
            </a:prstGeom>
          </p:spPr>
        </p:pic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B0439626-CC41-44B9-A8E3-EE263B44F2EE}"/>
              </a:ext>
            </a:extLst>
          </p:cNvPr>
          <p:cNvSpPr/>
          <p:nvPr/>
        </p:nvSpPr>
        <p:spPr>
          <a:xfrm>
            <a:off x="3678037" y="1191735"/>
            <a:ext cx="3368980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跟著春天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61B2062-75B2-4B6E-8C08-08F9DEA394FE}"/>
              </a:ext>
            </a:extLst>
          </p:cNvPr>
          <p:cNvSpPr/>
          <p:nvPr/>
        </p:nvSpPr>
        <p:spPr>
          <a:xfrm>
            <a:off x="4394075" y="4313715"/>
            <a:ext cx="5980721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zh-TW" sz="3200" b="1" dirty="0">
                <a:solidFill>
                  <a:schemeClr val="accent6">
                    <a:lumMod val="7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很開心</a:t>
            </a:r>
            <a:r>
              <a:rPr lang="zh-TW" altLang="en-US" sz="3200" b="1" dirty="0">
                <a:solidFill>
                  <a:schemeClr val="accent6">
                    <a:lumMod val="7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（</a:t>
            </a:r>
            <a:r>
              <a:rPr lang="zh-TW" altLang="zh-TW" sz="3200" b="1" dirty="0">
                <a:solidFill>
                  <a:schemeClr val="accent6">
                    <a:lumMod val="7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很溫暖、很享受、</a:t>
            </a:r>
            <a:r>
              <a:rPr lang="en-US" altLang="zh-TW" sz="3200" b="1" dirty="0">
                <a:solidFill>
                  <a:schemeClr val="accent6">
                    <a:lumMod val="7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……</a:t>
            </a:r>
            <a:r>
              <a:rPr lang="zh-TW" altLang="en-US" sz="3200" b="1" dirty="0">
                <a:solidFill>
                  <a:schemeClr val="accent6">
                    <a:lumMod val="7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）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48447A2-D6C9-42C9-AD9C-B26A1DAB3ED7}"/>
              </a:ext>
            </a:extLst>
          </p:cNvPr>
          <p:cNvSpPr/>
          <p:nvPr/>
        </p:nvSpPr>
        <p:spPr>
          <a:xfrm>
            <a:off x="7249926" y="1191735"/>
            <a:ext cx="2693096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到草原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E74B506-7142-418F-BF7C-994A13CB5490}"/>
              </a:ext>
            </a:extLst>
          </p:cNvPr>
          <p:cNvSpPr/>
          <p:nvPr/>
        </p:nvSpPr>
        <p:spPr>
          <a:xfrm>
            <a:off x="3779935" y="2250870"/>
            <a:ext cx="3166071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跑來跑去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AA1D8B3-A59D-43B0-ABD2-5CA340BD4C8C}"/>
              </a:ext>
            </a:extLst>
          </p:cNvPr>
          <p:cNvSpPr/>
          <p:nvPr/>
        </p:nvSpPr>
        <p:spPr>
          <a:xfrm>
            <a:off x="7249926" y="2250870"/>
            <a:ext cx="2693096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聞花香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4F65E90-9F33-40C8-B47B-506418C475D5}"/>
              </a:ext>
            </a:extLst>
          </p:cNvPr>
          <p:cNvSpPr/>
          <p:nvPr/>
        </p:nvSpPr>
        <p:spPr>
          <a:xfrm>
            <a:off x="4394075" y="3183795"/>
            <a:ext cx="7611112" cy="11299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zh-TW" sz="36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五顏六色的春天真漂亮</a:t>
            </a:r>
            <a:endParaRPr lang="zh-TW" altLang="en-US" sz="3600" dirty="0">
              <a:solidFill>
                <a:srgbClr val="FF0000"/>
              </a:solidFill>
              <a:latin typeface="華康標楷W5注音" panose="03000500000000000000" pitchFamily="66" charset="-120"/>
              <a:ea typeface="華康標楷W5注音" panose="03000500000000000000" pitchFamily="66" charset="-12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2F52190-6571-48D4-8864-EB63B9B8891A}"/>
              </a:ext>
            </a:extLst>
          </p:cNvPr>
          <p:cNvSpPr/>
          <p:nvPr/>
        </p:nvSpPr>
        <p:spPr>
          <a:xfrm>
            <a:off x="5929331" y="598001"/>
            <a:ext cx="1521622" cy="628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小羊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18F9215-0C46-48D8-BFFB-C6CB2AD7A6D0}"/>
              </a:ext>
            </a:extLst>
          </p:cNvPr>
          <p:cNvSpPr/>
          <p:nvPr/>
        </p:nvSpPr>
        <p:spPr>
          <a:xfrm>
            <a:off x="8059178" y="621907"/>
            <a:ext cx="1521622" cy="628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rgbClr val="FF0000"/>
                </a:solidFill>
                <a:latin typeface="華康標楷W5注音" panose="03000500000000000000" pitchFamily="66" charset="-120"/>
                <a:ea typeface="華康標楷W5注音" panose="03000500000000000000" pitchFamily="66" charset="-120"/>
              </a:rPr>
              <a:t>小牛</a:t>
            </a:r>
          </a:p>
        </p:txBody>
      </p:sp>
    </p:spTree>
    <p:extLst>
      <p:ext uri="{BB962C8B-B14F-4D97-AF65-F5344CB8AC3E}">
        <p14:creationId xmlns:p14="http://schemas.microsoft.com/office/powerpoint/2010/main" val="380600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  <p:bldP spid="10" grpId="0"/>
      <p:bldP spid="12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E2CF6907-9D2B-440D-931A-E1E39EF51E4D}"/>
              </a:ext>
            </a:extLst>
          </p:cNvPr>
          <p:cNvGrpSpPr/>
          <p:nvPr/>
        </p:nvGrpSpPr>
        <p:grpSpPr>
          <a:xfrm>
            <a:off x="352425" y="1312471"/>
            <a:ext cx="12117584" cy="5429249"/>
            <a:chOff x="352425" y="1312471"/>
            <a:chExt cx="12117584" cy="5429249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88679081-2416-4100-A3A2-15DCBFF736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687" r="3672"/>
            <a:stretch/>
          </p:blipFill>
          <p:spPr>
            <a:xfrm>
              <a:off x="352425" y="1312471"/>
              <a:ext cx="11744325" cy="5429249"/>
            </a:xfrm>
            <a:prstGeom prst="rect">
              <a:avLst/>
            </a:prstGeom>
          </p:spPr>
        </p:pic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C292290C-8089-4A18-B81B-91010992EADB}"/>
                </a:ext>
              </a:extLst>
            </p:cNvPr>
            <p:cNvSpPr/>
            <p:nvPr/>
          </p:nvSpPr>
          <p:spPr>
            <a:xfrm>
              <a:off x="8803479" y="1533526"/>
              <a:ext cx="1521622" cy="6286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4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小羊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89C15FC4-2851-4AF2-8911-0338C2030BD9}"/>
                </a:ext>
              </a:extLst>
            </p:cNvPr>
            <p:cNvSpPr/>
            <p:nvPr/>
          </p:nvSpPr>
          <p:spPr>
            <a:xfrm>
              <a:off x="10203654" y="1533525"/>
              <a:ext cx="1521622" cy="6286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4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小牛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AB5AFF-1B85-480C-957F-1466C9730F64}"/>
                </a:ext>
              </a:extLst>
            </p:cNvPr>
            <p:cNvSpPr/>
            <p:nvPr/>
          </p:nvSpPr>
          <p:spPr>
            <a:xfrm>
              <a:off x="1967224" y="1929154"/>
              <a:ext cx="3368980" cy="13525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跟著春天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14DDF64-126A-4886-BF19-A903812807D8}"/>
                </a:ext>
              </a:extLst>
            </p:cNvPr>
            <p:cNvSpPr/>
            <p:nvPr/>
          </p:nvSpPr>
          <p:spPr>
            <a:xfrm>
              <a:off x="2525062" y="4578203"/>
              <a:ext cx="4455841" cy="9202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TW" altLang="en-US" sz="2800" b="1" dirty="0">
                  <a:solidFill>
                    <a:srgbClr val="C0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自己跟春天一樣五顏六色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7F3E4F0-8400-4FF4-8362-3362B6B2B25E}"/>
                </a:ext>
              </a:extLst>
            </p:cNvPr>
            <p:cNvSpPr/>
            <p:nvPr/>
          </p:nvSpPr>
          <p:spPr>
            <a:xfrm>
              <a:off x="4971848" y="2221026"/>
              <a:ext cx="2097993" cy="6958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到草原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531B2E-CEE4-44AA-9286-72120B2CB9C7}"/>
                </a:ext>
              </a:extLst>
            </p:cNvPr>
            <p:cNvSpPr/>
            <p:nvPr/>
          </p:nvSpPr>
          <p:spPr>
            <a:xfrm>
              <a:off x="2068678" y="2973091"/>
              <a:ext cx="3166071" cy="7672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跑來跑去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A9D007B-8D53-48C8-9442-FAFB1C8CEA40}"/>
                </a:ext>
              </a:extLst>
            </p:cNvPr>
            <p:cNvSpPr/>
            <p:nvPr/>
          </p:nvSpPr>
          <p:spPr>
            <a:xfrm>
              <a:off x="4674296" y="3077403"/>
              <a:ext cx="2693096" cy="6317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聞花香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086D699-7AE7-41DA-A964-781C7BB29F34}"/>
                </a:ext>
              </a:extLst>
            </p:cNvPr>
            <p:cNvSpPr/>
            <p:nvPr/>
          </p:nvSpPr>
          <p:spPr>
            <a:xfrm>
              <a:off x="2525062" y="5357773"/>
              <a:ext cx="6069190" cy="5936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TW" altLang="en-US" sz="2800" b="1" dirty="0">
                  <a:solidFill>
                    <a:schemeClr val="accent6">
                      <a:lumMod val="75000"/>
                    </a:schemeClr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想跟冬天介紹自己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1A3A9E1-B7C1-4805-B362-25D948BF8827}"/>
                </a:ext>
              </a:extLst>
            </p:cNvPr>
            <p:cNvSpPr/>
            <p:nvPr/>
          </p:nvSpPr>
          <p:spPr>
            <a:xfrm>
              <a:off x="2707636" y="3740742"/>
              <a:ext cx="4048025" cy="6698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我</a:t>
              </a:r>
              <a:r>
                <a:rPr lang="zh-TW" altLang="en-US" sz="2800" dirty="0">
                  <a:solidFill>
                    <a:srgbClr val="FF0000"/>
                  </a:solidFill>
                  <a:latin typeface="文鼎標楷注音破音一" panose="03000600000000000000" pitchFamily="66" charset="-120"/>
                  <a:ea typeface="文鼎標楷注音破音一" panose="03000600000000000000" pitchFamily="66" charset="-120"/>
                </a:rPr>
                <a:t>和</a:t>
              </a:r>
              <a:r>
                <a:rPr lang="zh-TW" altLang="en-US" sz="28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春天一樣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8B6A3D7-7AF8-4C88-90F4-9120A37F73FE}"/>
                </a:ext>
              </a:extLst>
            </p:cNvPr>
            <p:cNvSpPr/>
            <p:nvPr/>
          </p:nvSpPr>
          <p:spPr>
            <a:xfrm>
              <a:off x="7069841" y="1946127"/>
              <a:ext cx="3368980" cy="13525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跟著春天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8B0B72D-08F7-46D1-B542-7DD5BB59CB03}"/>
                </a:ext>
              </a:extLst>
            </p:cNvPr>
            <p:cNvSpPr/>
            <p:nvPr/>
          </p:nvSpPr>
          <p:spPr>
            <a:xfrm>
              <a:off x="10074465" y="2237999"/>
              <a:ext cx="2097993" cy="6958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到草原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B089091-49E4-462A-8A3C-A41EFED49F26}"/>
                </a:ext>
              </a:extLst>
            </p:cNvPr>
            <p:cNvSpPr/>
            <p:nvPr/>
          </p:nvSpPr>
          <p:spPr>
            <a:xfrm>
              <a:off x="7171295" y="2990064"/>
              <a:ext cx="3166071" cy="7672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跑來跑去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4D66A49-95EA-41FC-A28D-B5E2B7C5A8EC}"/>
                </a:ext>
              </a:extLst>
            </p:cNvPr>
            <p:cNvSpPr/>
            <p:nvPr/>
          </p:nvSpPr>
          <p:spPr>
            <a:xfrm>
              <a:off x="9776913" y="3094376"/>
              <a:ext cx="2693096" cy="6317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華康標楷W5注音" panose="03000500000000000000" pitchFamily="66" charset="-120"/>
                  <a:ea typeface="華康標楷W5注音" panose="03000500000000000000" pitchFamily="66" charset="-120"/>
                </a:rPr>
                <a:t>聞花香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87D5E8E-741F-4E7D-9E90-AD0E56239874}"/>
                </a:ext>
              </a:extLst>
            </p:cNvPr>
            <p:cNvSpPr/>
            <p:nvPr/>
          </p:nvSpPr>
          <p:spPr>
            <a:xfrm>
              <a:off x="8269067" y="3774167"/>
              <a:ext cx="3570508" cy="6698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TW" altLang="en-US" sz="24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五顏六色的春天真漂亮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4EF92A3-ED79-4467-A5CA-F9DD1E63F558}"/>
                </a:ext>
              </a:extLst>
            </p:cNvPr>
            <p:cNvSpPr/>
            <p:nvPr/>
          </p:nvSpPr>
          <p:spPr>
            <a:xfrm>
              <a:off x="7943416" y="4479371"/>
              <a:ext cx="4153334" cy="13525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TW" altLang="zh-TW" sz="2800" b="1" dirty="0">
                  <a:solidFill>
                    <a:schemeClr val="accent6">
                      <a:lumMod val="75000"/>
                    </a:schemeClr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很開心</a:t>
              </a:r>
              <a:r>
                <a:rPr lang="zh-TW" altLang="en-US" sz="2800" b="1" dirty="0">
                  <a:solidFill>
                    <a:schemeClr val="accent6">
                      <a:lumMod val="75000"/>
                    </a:schemeClr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（</a:t>
              </a:r>
              <a:r>
                <a:rPr lang="zh-TW" altLang="zh-TW" sz="2800" b="1" dirty="0">
                  <a:solidFill>
                    <a:schemeClr val="accent6">
                      <a:lumMod val="75000"/>
                    </a:schemeClr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很溫暖、很享受、</a:t>
              </a:r>
              <a:r>
                <a:rPr lang="en-US" altLang="zh-TW" sz="2800" b="1" dirty="0">
                  <a:solidFill>
                    <a:schemeClr val="accent6">
                      <a:lumMod val="75000"/>
                    </a:schemeClr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……</a:t>
              </a:r>
              <a:r>
                <a:rPr lang="zh-TW" altLang="en-US" sz="2800" b="1" dirty="0">
                  <a:solidFill>
                    <a:schemeClr val="accent6">
                      <a:lumMod val="75000"/>
                    </a:schemeClr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7655819"/>
      </p:ext>
    </p:extLst>
  </p:cSld>
  <p:clrMapOvr>
    <a:masterClrMapping/>
  </p:clrMapOvr>
</p:sld>
</file>

<file path=ppt/theme/theme1.xml><?xml version="1.0" encoding="utf-8"?>
<a:theme xmlns:a="http://schemas.openxmlformats.org/drawingml/2006/main" name="FunkyShapesVTI">
  <a:themeElements>
    <a:clrScheme name="Custom 15">
      <a:dk1>
        <a:sysClr val="windowText" lastClr="000000"/>
      </a:dk1>
      <a:lt1>
        <a:sysClr val="window" lastClr="FFFFFF"/>
      </a:lt1>
      <a:dk2>
        <a:srgbClr val="2D2D2D"/>
      </a:dk2>
      <a:lt2>
        <a:srgbClr val="F3FFF8"/>
      </a:lt2>
      <a:accent1>
        <a:srgbClr val="FF80BD"/>
      </a:accent1>
      <a:accent2>
        <a:srgbClr val="1EB9D3"/>
      </a:accent2>
      <a:accent3>
        <a:srgbClr val="21C46B"/>
      </a:accent3>
      <a:accent4>
        <a:srgbClr val="EA9600"/>
      </a:accent4>
      <a:accent5>
        <a:srgbClr val="F43B56"/>
      </a:accent5>
      <a:accent6>
        <a:srgbClr val="4B56E8"/>
      </a:accent6>
      <a:hlink>
        <a:srgbClr val="8F61FF"/>
      </a:hlink>
      <a:folHlink>
        <a:srgbClr val="F900A0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kyShapesVTI" id="{A7F40C41-3FB2-45B0-B0D6-DFB7FDD9B7AD}" vid="{C49381A0-09CD-46EE-B141-E2CDD87ABF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137</Words>
  <Application>Microsoft Office PowerPoint</Application>
  <PresentationFormat>寬螢幕</PresentationFormat>
  <Paragraphs>44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3" baseType="lpstr">
      <vt:lpstr>文鼎標楷注音</vt:lpstr>
      <vt:lpstr>文鼎標楷注音破音一</vt:lpstr>
      <vt:lpstr>華康標楷W5注音</vt:lpstr>
      <vt:lpstr>標楷體</vt:lpstr>
      <vt:lpstr>Arial</vt:lpstr>
      <vt:lpstr>Source Sans Pro</vt:lpstr>
      <vt:lpstr>FunkyShapesVTI</vt:lpstr>
      <vt:lpstr>讀懂課文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悅真 LIEN</dc:creator>
  <cp:lastModifiedBy>悅真 LIEN</cp:lastModifiedBy>
  <cp:revision>17</cp:revision>
  <dcterms:created xsi:type="dcterms:W3CDTF">2020-08-26T05:12:32Z</dcterms:created>
  <dcterms:modified xsi:type="dcterms:W3CDTF">2021-03-10T12:33:25Z</dcterms:modified>
</cp:coreProperties>
</file>