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56" r:id="rId2"/>
    <p:sldId id="274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68" y="1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F9204-3F29-4C3A-BA41-3063400202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3393CD-7262-4AC7-80E6-52FE6F3F3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0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430AE-0210-4E82-AD7B-41B112DE7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11A6662E-FAF4-44BC-88B5-85A7CBFB6D30}" type="datetime1">
              <a:rPr lang="en-US" smtClean="0"/>
              <a:pPr/>
              <a:t>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21974-7DEC-459D-9642-CB5B59C82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31837-C94E-4B5B-BCF0-110C69EDB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69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ABDD2-E186-4F25-8FDE-D1E875E9C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18CC5B-A7E0-48B1-8329-6533AC76E7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05B1B-77FE-4BFC-BF87-87DA989F0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59632-1575-4E14-B53B-3DC3D5ED3947}" type="datetime1">
              <a:rPr lang="en-US" smtClean="0"/>
              <a:t>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531E-1B90-4631-BD37-4BB1DBFAB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A55E8-88DC-4280-8E04-FF50FF8ED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245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60633D-90E4-4F5A-9EBF-DDEC2B0B47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DD3065-FA3D-42C8-BFDA-967C87F4F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C126F-38E2-4425-861F-98ED43228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6868-2568-4CC9-B302-F37117B01A6E}" type="datetime1">
              <a:rPr lang="en-US" smtClean="0"/>
              <a:t>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645D8-F22A-4354-A8B3-96E8A2D23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E2295-A616-4D57-8800-7B7E213A8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244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CC1FC-ADE8-488C-A1DA-2FD569FD4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02842-38C3-46D6-8527-0F6FE623C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864CF5-F681-40C2-88CC-E02206C9C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F08A-1E71-4B2B-BB49-E743F2903911}" type="datetime1">
              <a:rPr lang="en-US" smtClean="0"/>
              <a:t>1/29/2023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04753-4FE4-4A6F-99BB-CFFC92E0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A569D1-DB13-4BD9-8BA9-0DEAD98F8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040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0B05-7BF6-4073-9106-FA19E972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8EE8D7-6B58-4A3F-9DD5-E563D5192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2990E-9F0A-446A-B5B8-459CA8D98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17D9E-721A-44BB-8863-9873FE64DA75}" type="datetime1">
              <a:rPr lang="en-US" smtClean="0"/>
              <a:t>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68EAA-4377-45FF-9D7C-9E77BC9F2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7FA71-74C3-44B8-A0AC-E18A1E76B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763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71F12-2D88-4F76-AF46-BD5156C12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E1AA46-E3EB-4704-B019-F90F1E617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7480F-A530-4D05-9A22-E573FB4BA6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56FDA-C47A-4F4A-A364-BA60A25A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1DA2F-80B8-49CF-99FB-5ABCA53A607A}" type="datetime1">
              <a:rPr lang="en-US" smtClean="0"/>
              <a:t>1/29/2023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26D8DD-6D84-44D4-8A1B-57615B3ED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C8FE31-B577-4017-8AFE-A8BA0959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237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28C9-B8CC-413F-9FFA-626680E4A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3FE72-9D42-45F5-A37F-B12130388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526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E3A31D-9B5F-4DE3-B18D-F7F77782E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66999"/>
            <a:ext cx="5157787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BE1D2D-822C-466C-A7B9-1A2D97366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526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F13B2C-44CA-49C4-BC84-02AF1638F3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66999"/>
            <a:ext cx="5183188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93CB55-E9C1-4CE6-9B61-81B71475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2172-E6C9-4B6C-929A-A9DE3837BBF1}" type="datetime1">
              <a:rPr lang="en-US" smtClean="0"/>
              <a:t>1/29/2023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F22318-747B-4EC9-862C-D9FD488CC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FBDDDF-16BD-438D-937D-0E3E30E74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393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92D5F-0BD4-4517-9233-E08AF405B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3523B8-51E3-48B8-BFD8-CE9506198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41CFF-90C9-47B3-9DA1-F2BF8D839F7E}" type="datetime1">
              <a:rPr lang="en-US" smtClean="0"/>
              <a:t>1/29/2023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739B90-5D50-4424-B51D-53C39162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6F9286-3A00-4D3C-A3F0-50AC9045C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9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048FA-06AB-4884-A69B-986B96E68A24}" type="datetime1">
              <a:rPr lang="en-US" smtClean="0"/>
              <a:t>1/29/2023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871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81A1-6D8E-4DD6-8E49-DABDE6D10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3F18F-F78D-4A31-A6BC-6552105BC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2C2F4-BDF4-4A4F-AA3D-52692932C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13850F-5C87-4F08-9658-EAF049B60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7ABA-0172-4F9C-889D-567164F66BCD}" type="datetime1">
              <a:rPr lang="en-US" smtClean="0"/>
              <a:t>1/29/2023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0BCE9A-A746-4439-B5D3-966FBC8E5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D3B51-AA2E-4AA1-8062-A0D476D80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318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02CF7-F453-4B3E-9510-D74797987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E2A1B9-8A2A-4B49-8B79-76D3EEB36B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9FEA03-0EC4-4085-AE63-4AA492D61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05AD5B-0DEA-4C6F-94D2-FAA99F2E5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6A5B-8AE7-4A41-B5A7-9ADC6686DC18}" type="datetime1">
              <a:rPr lang="en-US" smtClean="0"/>
              <a:t>1/29/2023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DC6744-7CBA-4A1D-8F87-10699F981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AD9048-35FF-4BE9-8157-BE4BAA1C7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183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CB7E8AE-A3AC-4BB7-A5C6-F00EC697B265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984D45-0ED3-4D03-8E44-5E355C913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54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687D6E-D1E9-489C-9AA9-3575C39BA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49450"/>
            <a:ext cx="10515600" cy="419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64E9C-08EE-4B1B-B3FC-D6D997F4EA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57E0CF6C-748E-4B7A-BC8B-3011EF78ED13}" type="datetime1">
              <a:rPr lang="en-US" smtClean="0"/>
              <a:pPr/>
              <a:t>1/29/2023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0A1F1-38FE-4C27-81E6-A43A54793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246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6B39A-FFD8-42EF-ADC7-7DB3B302F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02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3" r:id="rId8"/>
    <p:sldLayoutId id="2147483720" r:id="rId9"/>
    <p:sldLayoutId id="2147483721" r:id="rId10"/>
    <p:sldLayoutId id="2147483722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729F2144-48B7-4730-955E-365ECED3A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E765FF50-D2F9-4A4F-86ED-F101E172B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7F56FC8-F35E-4BFF-924E-67B827D9A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080" y="71808"/>
            <a:ext cx="11532631" cy="2075969"/>
          </a:xfrm>
        </p:spPr>
        <p:txBody>
          <a:bodyPr anchor="b">
            <a:norm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 b="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配合翰林版國語二下第四冊</a:t>
            </a:r>
            <a:br>
              <a:rPr lang="en-US" altLang="zh-TW" sz="2000" b="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600" b="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第二單元</a:t>
            </a:r>
            <a:r>
              <a:rPr lang="en-US" altLang="zh-TW" sz="3600" b="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《</a:t>
            </a:r>
            <a:r>
              <a:rPr lang="zh-TW" altLang="en-US" sz="3600" b="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怎麼做才好</a:t>
            </a:r>
            <a:r>
              <a:rPr lang="en-US" altLang="zh-TW" sz="3600" b="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》</a:t>
            </a:r>
            <a:r>
              <a:rPr lang="zh-TW" altLang="en-US" sz="3600" b="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暖身題</a:t>
            </a:r>
            <a:br>
              <a:rPr lang="en-US" altLang="zh-TW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28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【</a:t>
            </a:r>
            <a:r>
              <a:rPr lang="zh-TW" altLang="en-US" sz="28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數位學習建議</a:t>
            </a:r>
            <a:r>
              <a:rPr lang="en-US" altLang="zh-TW" sz="28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】</a:t>
            </a:r>
            <a:endParaRPr lang="zh-TW" altLang="en-US" dirty="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04F9A85-C0F7-47A8-A0E0-7F5FAD7226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31258" y="2504043"/>
            <a:ext cx="8523360" cy="3189767"/>
          </a:xfrm>
        </p:spPr>
        <p:txBody>
          <a:bodyPr anchor="t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zh-TW" sz="2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《Blob Tree》</a:t>
            </a:r>
            <a:r>
              <a:rPr lang="zh-TW" altLang="en-US" sz="2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角色樹圖片</a:t>
            </a:r>
            <a:endParaRPr lang="en-US" altLang="zh-TW" sz="2400" b="1" dirty="0">
              <a:solidFill>
                <a:schemeClr val="tx2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配合</a:t>
            </a:r>
            <a:r>
              <a:rPr lang="en-US" altLang="zh-TW" sz="2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IRS</a:t>
            </a:r>
            <a:r>
              <a:rPr lang="zh-TW" altLang="en-US" sz="2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即時反饋系統（如，醍摩豆）</a:t>
            </a:r>
            <a:endParaRPr lang="en-US" altLang="zh-TW" sz="2400" b="1" dirty="0">
              <a:solidFill>
                <a:schemeClr val="tx2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學生觀看圖片，並選擇號碼。</a:t>
            </a:r>
            <a:endParaRPr lang="en-US" altLang="zh-TW" sz="2400" b="1" dirty="0">
              <a:solidFill>
                <a:schemeClr val="tx2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展示學生作答分佈</a:t>
            </a:r>
            <a:endParaRPr lang="en-US" altLang="zh-TW" sz="2400" b="1" dirty="0">
              <a:solidFill>
                <a:schemeClr val="tx2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引導學生從</a:t>
            </a:r>
            <a:r>
              <a:rPr lang="zh-TW" altLang="en-US" sz="24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作答分佈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中發現，每個人的感覺不同，可能會有不同的選擇</a:t>
            </a:r>
            <a:endParaRPr lang="en-US" altLang="zh-TW" sz="24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04D834C7-8223-43DA-AA30-E15A1BC7B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693812"/>
            <a:ext cx="12192000" cy="116418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2DE6C5-8EB8-4E41-B0FF-93563AA4C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1" y="5693811"/>
            <a:ext cx="12191999" cy="1164188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777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729F2144-48B7-4730-955E-365ECED3A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E765FF50-D2F9-4A4F-86ED-F101E172B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7F56FC8-F35E-4BFF-924E-67B827D9A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404" y="490769"/>
            <a:ext cx="6814686" cy="979216"/>
          </a:xfrm>
        </p:spPr>
        <p:txBody>
          <a:bodyPr anchor="b">
            <a:normAutofit/>
          </a:bodyPr>
          <a:lstStyle/>
          <a:p>
            <a:r>
              <a:rPr lang="zh-TW" altLang="en-US" sz="3200" dirty="0">
                <a:solidFill>
                  <a:schemeClr val="tx2"/>
                </a:solidFill>
                <a:ea typeface="文鼎標楷注音" panose="03000600000000000000" pitchFamily="66" charset="-120"/>
              </a:rPr>
              <a:t>選擇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13</a:t>
            </a:r>
            <a:r>
              <a:rPr lang="zh-TW" altLang="en-US" sz="5400" dirty="0">
                <a:solidFill>
                  <a:schemeClr val="tx2"/>
                </a:solidFill>
                <a:ea typeface="標楷體" panose="03000509000000000000" pitchFamily="65" charset="-120"/>
              </a:rPr>
              <a:t> 、 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21</a:t>
            </a:r>
            <a:endParaRPr lang="zh-TW" altLang="en-US" sz="5400" dirty="0">
              <a:solidFill>
                <a:schemeClr val="tx2"/>
              </a:solidFill>
              <a:ea typeface="文鼎標楷注音" panose="03000600000000000000" pitchFamily="66" charset="-120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04F9A85-C0F7-47A8-A0E0-7F5FAD7226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8093" y="4976261"/>
            <a:ext cx="3696102" cy="625642"/>
          </a:xfrm>
        </p:spPr>
        <p:txBody>
          <a:bodyPr anchor="t">
            <a:normAutofit/>
          </a:bodyPr>
          <a:lstStyle/>
          <a:p>
            <a:r>
              <a:rPr lang="en-US" altLang="zh-TW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《Blob Tree》</a:t>
            </a:r>
            <a:r>
              <a:rPr lang="zh-TW" altLang="en-US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角色樹</a:t>
            </a: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04D834C7-8223-43DA-AA30-E15A1BC7B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693812"/>
            <a:ext cx="12192000" cy="116418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2DE6C5-8EB8-4E41-B0FF-93563AA4C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1" y="5693811"/>
            <a:ext cx="12191999" cy="1164188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6172702-F464-A551-DF86-0A94B575A8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445" y="0"/>
            <a:ext cx="5010737" cy="6830514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A4F345B8-B6EA-3AFF-D938-04FF85D74831}"/>
              </a:ext>
            </a:extLst>
          </p:cNvPr>
          <p:cNvSpPr txBox="1">
            <a:spLocks/>
          </p:cNvSpPr>
          <p:nvPr/>
        </p:nvSpPr>
        <p:spPr>
          <a:xfrm>
            <a:off x="269509" y="2073349"/>
            <a:ext cx="6814686" cy="307714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TW" altLang="en-US" sz="3300" u="sng" dirty="0">
                <a:solidFill>
                  <a:srgbClr val="C00000"/>
                </a:solidFill>
                <a:ea typeface="文鼎標楷注音" panose="03000600000000000000" pitchFamily="66" charset="-120"/>
              </a:rPr>
              <a:t>與人溝通時有點內向</a:t>
            </a:r>
            <a:endParaRPr lang="en-US" altLang="zh-TW" sz="3300" u="sng" dirty="0">
              <a:solidFill>
                <a:srgbClr val="C00000"/>
              </a:solidFill>
              <a:ea typeface="文鼎標楷注音" panose="03000600000000000000" pitchFamily="66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900" dirty="0">
                <a:solidFill>
                  <a:schemeClr val="tx1"/>
                </a:solidFill>
                <a:ea typeface="文鼎標楷注音" panose="03000600000000000000" pitchFamily="66" charset="-120"/>
              </a:rPr>
              <a:t>你的個性比較內向，在跟別人溝通時，會有點擔心發生衝突。比較喜歡自己一個人！</a:t>
            </a:r>
            <a:endParaRPr lang="en-US" altLang="zh-TW" sz="2900" dirty="0">
              <a:solidFill>
                <a:schemeClr val="tx1"/>
              </a:solidFill>
              <a:ea typeface="文鼎標楷注音" panose="03000600000000000000" pitchFamily="66" charset="-120"/>
            </a:endParaRPr>
          </a:p>
          <a:p>
            <a:pPr>
              <a:lnSpc>
                <a:spcPct val="150000"/>
              </a:lnSpc>
            </a:pPr>
            <a:endParaRPr lang="zh-TW" altLang="en-US" sz="2900" dirty="0">
              <a:solidFill>
                <a:schemeClr val="tx1"/>
              </a:solidFill>
              <a:ea typeface="文鼎標楷注音" panose="03000600000000000000" pitchFamily="66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554763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729F2144-48B7-4730-955E-365ECED3A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venirNext LT Pro Medium" panose="020B0504020202020204" pitchFamily="34" charset="0"/>
              <a:ea typeface="+mn-ea"/>
              <a:cs typeface="+mn-cs"/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E765FF50-D2F9-4A4F-86ED-F101E172B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venirNext LT Pro Medium" panose="020B0504020202020204" pitchFamily="34" charset="0"/>
              <a:ea typeface="+mn-ea"/>
              <a:cs typeface="+mn-cs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7F56FC8-F35E-4BFF-924E-67B827D9A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404" y="490769"/>
            <a:ext cx="6814686" cy="979216"/>
          </a:xfrm>
        </p:spPr>
        <p:txBody>
          <a:bodyPr anchor="b">
            <a:normAutofit/>
          </a:bodyPr>
          <a:lstStyle/>
          <a:p>
            <a:r>
              <a:rPr lang="zh-TW" altLang="en-US" sz="3200" dirty="0">
                <a:solidFill>
                  <a:schemeClr val="tx2"/>
                </a:solidFill>
                <a:ea typeface="文鼎標楷注音" panose="03000600000000000000" pitchFamily="66" charset="-120"/>
              </a:rPr>
              <a:t>選擇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14</a:t>
            </a:r>
            <a:endParaRPr lang="zh-TW" altLang="en-US" sz="5400" dirty="0">
              <a:solidFill>
                <a:schemeClr val="tx2"/>
              </a:solidFill>
              <a:ea typeface="文鼎標楷注音" panose="03000600000000000000" pitchFamily="66" charset="-120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04F9A85-C0F7-47A8-A0E0-7F5FAD7226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8093" y="4976261"/>
            <a:ext cx="3696102" cy="625642"/>
          </a:xfrm>
        </p:spPr>
        <p:txBody>
          <a:bodyPr anchor="t">
            <a:normAutofit/>
          </a:bodyPr>
          <a:lstStyle/>
          <a:p>
            <a:r>
              <a:rPr lang="en-US" altLang="zh-TW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《Blob Tree》</a:t>
            </a:r>
            <a:r>
              <a:rPr lang="zh-TW" altLang="en-US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角色樹</a:t>
            </a: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04D834C7-8223-43DA-AA30-E15A1BC7B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693812"/>
            <a:ext cx="12192000" cy="116418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venirNext LT Pro Medium" panose="020B0504020202020204" pitchFamily="34" charset="0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2DE6C5-8EB8-4E41-B0FF-93563AA4C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1" y="5693811"/>
            <a:ext cx="12191999" cy="1164188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6172702-F464-A551-DF86-0A94B575A8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445" y="0"/>
            <a:ext cx="5010737" cy="6830514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A4F345B8-B6EA-3AFF-D938-04FF85D74831}"/>
              </a:ext>
            </a:extLst>
          </p:cNvPr>
          <p:cNvSpPr txBox="1">
            <a:spLocks/>
          </p:cNvSpPr>
          <p:nvPr/>
        </p:nvSpPr>
        <p:spPr>
          <a:xfrm>
            <a:off x="269509" y="1502106"/>
            <a:ext cx="6814686" cy="313718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3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venir Next LT Pro"/>
                <a:ea typeface="文鼎標楷注音" panose="03000600000000000000" pitchFamily="66" charset="-120"/>
                <a:cs typeface="+mj-cs"/>
              </a:rPr>
              <a:t>你還好嗎</a:t>
            </a:r>
            <a:r>
              <a:rPr kumimoji="0" lang="en-US" altLang="zh-TW" sz="33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venir Next LT Pro"/>
                <a:ea typeface="文鼎標楷注音" panose="03000600000000000000" pitchFamily="66" charset="-120"/>
                <a:cs typeface="+mj-cs"/>
              </a:rPr>
              <a:t>?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文鼎標楷注音" panose="03000600000000000000" pitchFamily="66" charset="-120"/>
                <a:cs typeface="+mj-cs"/>
              </a:rPr>
              <a:t>你是不是心情不太好</a:t>
            </a:r>
            <a:r>
              <a:rPr lang="en-US" altLang="zh-TW" sz="2900" dirty="0">
                <a:solidFill>
                  <a:srgbClr val="000000"/>
                </a:solidFill>
                <a:latin typeface="Avenir Next LT Pro"/>
                <a:ea typeface="文鼎標楷注音" panose="03000600000000000000" pitchFamily="66" charset="-120"/>
              </a:rPr>
              <a:t>?</a:t>
            </a:r>
            <a:br>
              <a:rPr lang="en-US" altLang="zh-TW" sz="2900" dirty="0">
                <a:solidFill>
                  <a:srgbClr val="000000"/>
                </a:solidFill>
                <a:latin typeface="Avenir Next LT Pro"/>
                <a:ea typeface="文鼎標楷注音" panose="03000600000000000000" pitchFamily="66" charset="-120"/>
              </a:rPr>
            </a:br>
            <a:r>
              <a:rPr lang="zh-TW" altLang="en-US" sz="2900" dirty="0">
                <a:solidFill>
                  <a:srgbClr val="000000"/>
                </a:solidFill>
                <a:latin typeface="Avenir Next LT Pro"/>
                <a:ea typeface="文鼎標楷注音" panose="03000600000000000000" pitchFamily="66" charset="-120"/>
              </a:rPr>
              <a:t>需要找人聊聊嗎</a:t>
            </a:r>
            <a:r>
              <a:rPr lang="en-US" altLang="zh-TW" sz="2900" dirty="0">
                <a:solidFill>
                  <a:srgbClr val="000000"/>
                </a:solidFill>
                <a:latin typeface="Avenir Next LT Pro"/>
                <a:ea typeface="文鼎標楷注音" panose="03000600000000000000" pitchFamily="66" charset="-120"/>
              </a:rPr>
              <a:t>?</a:t>
            </a:r>
            <a:endParaRPr kumimoji="0" lang="en-US" altLang="zh-TW" sz="29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Next LT Pro"/>
              <a:ea typeface="文鼎標楷注音" panose="03000600000000000000" pitchFamily="66" charset="-120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29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Next LT Pro"/>
              <a:ea typeface="文鼎標楷注音" panose="03000600000000000000" pitchFamily="66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68272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729F2144-48B7-4730-955E-365ECED3A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venirNext LT Pro Medium" panose="020B0504020202020204" pitchFamily="34" charset="0"/>
              <a:ea typeface="+mn-ea"/>
              <a:cs typeface="+mn-cs"/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E765FF50-D2F9-4A4F-86ED-F101E172B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venirNext LT Pro Medium" panose="020B0504020202020204" pitchFamily="34" charset="0"/>
              <a:ea typeface="+mn-ea"/>
              <a:cs typeface="+mn-cs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7F56FC8-F35E-4BFF-924E-67B827D9A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404" y="490769"/>
            <a:ext cx="6814686" cy="979216"/>
          </a:xfrm>
        </p:spPr>
        <p:txBody>
          <a:bodyPr anchor="b">
            <a:normAutofit/>
          </a:bodyPr>
          <a:lstStyle/>
          <a:p>
            <a:r>
              <a:rPr lang="zh-TW" altLang="en-US" sz="3200" dirty="0">
                <a:solidFill>
                  <a:schemeClr val="tx2"/>
                </a:solidFill>
                <a:ea typeface="文鼎標楷注音" panose="03000600000000000000" pitchFamily="66" charset="-120"/>
              </a:rPr>
              <a:t>選擇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16</a:t>
            </a:r>
            <a:r>
              <a:rPr lang="zh-TW" altLang="en-US" sz="5400" dirty="0">
                <a:solidFill>
                  <a:schemeClr val="tx2"/>
                </a:solidFill>
                <a:ea typeface="標楷體" panose="03000509000000000000" pitchFamily="65" charset="-120"/>
              </a:rPr>
              <a:t>、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17</a:t>
            </a:r>
            <a:endParaRPr lang="zh-TW" altLang="en-US" sz="5400" dirty="0">
              <a:solidFill>
                <a:schemeClr val="tx2"/>
              </a:solidFill>
              <a:ea typeface="文鼎標楷注音" panose="03000600000000000000" pitchFamily="66" charset="-120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04F9A85-C0F7-47A8-A0E0-7F5FAD7226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8093" y="4976261"/>
            <a:ext cx="3696102" cy="625642"/>
          </a:xfrm>
        </p:spPr>
        <p:txBody>
          <a:bodyPr anchor="t">
            <a:normAutofit/>
          </a:bodyPr>
          <a:lstStyle/>
          <a:p>
            <a:r>
              <a:rPr lang="en-US" altLang="zh-TW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《Blob Tree》</a:t>
            </a:r>
            <a:r>
              <a:rPr lang="zh-TW" altLang="en-US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角色樹</a:t>
            </a: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04D834C7-8223-43DA-AA30-E15A1BC7B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693812"/>
            <a:ext cx="12192000" cy="116418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venirNext LT Pro Medium" panose="020B0504020202020204" pitchFamily="34" charset="0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2DE6C5-8EB8-4E41-B0FF-93563AA4C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1" y="5693811"/>
            <a:ext cx="12191999" cy="1164188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6172702-F464-A551-DF86-0A94B575A8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445" y="0"/>
            <a:ext cx="5010737" cy="6830514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A4F345B8-B6EA-3AFF-D938-04FF85D74831}"/>
              </a:ext>
            </a:extLst>
          </p:cNvPr>
          <p:cNvSpPr txBox="1">
            <a:spLocks/>
          </p:cNvSpPr>
          <p:nvPr/>
        </p:nvSpPr>
        <p:spPr>
          <a:xfrm>
            <a:off x="317634" y="1469985"/>
            <a:ext cx="6814686" cy="313718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3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venir Next LT Pro"/>
                <a:ea typeface="文鼎標楷注音" panose="03000600000000000000" pitchFamily="66" charset="-120"/>
                <a:cs typeface="+mj-cs"/>
              </a:rPr>
              <a:t>喜歡有人照顧你</a:t>
            </a:r>
            <a:endParaRPr kumimoji="0" lang="en-US" altLang="zh-TW" sz="3300" b="1" i="0" u="sng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venir Next LT Pro"/>
              <a:ea typeface="文鼎標楷注音" panose="03000600000000000000" pitchFamily="66" charset="-120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文鼎標楷注音" panose="03000600000000000000" pitchFamily="66" charset="-120"/>
                <a:cs typeface="+mj-cs"/>
              </a:rPr>
              <a:t>你比較喜歡生活中有人陪伴和支持你</a:t>
            </a:r>
            <a:r>
              <a:rPr lang="zh-TW" altLang="en-US" sz="2900" dirty="0">
                <a:solidFill>
                  <a:srgbClr val="000000"/>
                </a:solidFill>
                <a:latin typeface="Avenir Next LT Pro"/>
                <a:ea typeface="文鼎標楷注音" panose="03000600000000000000" pitchFamily="66" charset="-120"/>
              </a:rPr>
              <a:t>，</a:t>
            </a:r>
            <a:r>
              <a:rPr lang="zh-TW" altLang="en-US" sz="2900" dirty="0">
                <a:solidFill>
                  <a:srgbClr val="00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不</a:t>
            </a:r>
            <a:r>
              <a:rPr lang="zh-TW" altLang="en-US" sz="2900" dirty="0">
                <a:solidFill>
                  <a:srgbClr val="000000"/>
                </a:solidFill>
                <a:latin typeface="Avenir Next LT Pro"/>
                <a:ea typeface="文鼎標楷注音" panose="03000600000000000000" pitchFamily="66" charset="-120"/>
              </a:rPr>
              <a:t>喜歡獨立生活</a:t>
            </a:r>
            <a:r>
              <a:rPr kumimoji="0" lang="zh-TW" altLang="en-US" sz="2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文鼎標楷注音" panose="03000600000000000000" pitchFamily="66" charset="-120"/>
                <a:cs typeface="+mj-cs"/>
              </a:rPr>
              <a:t>！</a:t>
            </a:r>
            <a:endParaRPr kumimoji="0" lang="en-US" altLang="zh-TW" sz="29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Next LT Pro"/>
              <a:ea typeface="文鼎標楷注音" panose="03000600000000000000" pitchFamily="66" charset="-120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29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Next LT Pro"/>
              <a:ea typeface="文鼎標楷注音" panose="03000600000000000000" pitchFamily="66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93398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729F2144-48B7-4730-955E-365ECED3A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venirNext LT Pro Medium" panose="020B0504020202020204" pitchFamily="34" charset="0"/>
              <a:ea typeface="+mn-ea"/>
              <a:cs typeface="+mn-cs"/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E765FF50-D2F9-4A4F-86ED-F101E172B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venirNext LT Pro Medium" panose="020B0504020202020204" pitchFamily="34" charset="0"/>
              <a:ea typeface="+mn-ea"/>
              <a:cs typeface="+mn-cs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7F56FC8-F35E-4BFF-924E-67B827D9A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404" y="490769"/>
            <a:ext cx="6814686" cy="979216"/>
          </a:xfrm>
        </p:spPr>
        <p:txBody>
          <a:bodyPr anchor="b">
            <a:normAutofit/>
          </a:bodyPr>
          <a:lstStyle/>
          <a:p>
            <a:r>
              <a:rPr lang="zh-TW" altLang="en-US" sz="3200" dirty="0">
                <a:solidFill>
                  <a:schemeClr val="tx2"/>
                </a:solidFill>
                <a:ea typeface="文鼎標楷注音" panose="03000600000000000000" pitchFamily="66" charset="-120"/>
              </a:rPr>
              <a:t>選擇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20</a:t>
            </a:r>
            <a:endParaRPr lang="zh-TW" altLang="en-US" sz="5400" dirty="0">
              <a:solidFill>
                <a:schemeClr val="tx2"/>
              </a:solidFill>
              <a:ea typeface="文鼎標楷注音" panose="03000600000000000000" pitchFamily="66" charset="-120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04F9A85-C0F7-47A8-A0E0-7F5FAD7226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8093" y="4976261"/>
            <a:ext cx="3696102" cy="625642"/>
          </a:xfrm>
        </p:spPr>
        <p:txBody>
          <a:bodyPr anchor="t">
            <a:normAutofit/>
          </a:bodyPr>
          <a:lstStyle/>
          <a:p>
            <a:r>
              <a:rPr lang="en-US" altLang="zh-TW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《Blob Tree》</a:t>
            </a:r>
            <a:r>
              <a:rPr lang="zh-TW" altLang="en-US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角色樹</a:t>
            </a: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04D834C7-8223-43DA-AA30-E15A1BC7B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693812"/>
            <a:ext cx="12192000" cy="116418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venirNext LT Pro Medium" panose="020B0504020202020204" pitchFamily="34" charset="0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2DE6C5-8EB8-4E41-B0FF-93563AA4C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1" y="5693811"/>
            <a:ext cx="12191999" cy="1164188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6172702-F464-A551-DF86-0A94B575A8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445" y="0"/>
            <a:ext cx="5010737" cy="6830514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A4F345B8-B6EA-3AFF-D938-04FF85D74831}"/>
              </a:ext>
            </a:extLst>
          </p:cNvPr>
          <p:cNvSpPr txBox="1">
            <a:spLocks/>
          </p:cNvSpPr>
          <p:nvPr/>
        </p:nvSpPr>
        <p:spPr>
          <a:xfrm>
            <a:off x="269509" y="1669311"/>
            <a:ext cx="6814686" cy="382772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3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venir Next LT Pro"/>
                <a:ea typeface="文鼎標楷注音" panose="03000600000000000000" pitchFamily="66" charset="-120"/>
                <a:cs typeface="+mj-cs"/>
              </a:rPr>
              <a:t>天生的領導者</a:t>
            </a:r>
            <a:endParaRPr kumimoji="0" lang="en-US" altLang="zh-TW" sz="3300" b="1" i="0" u="sng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venir Next LT Pro"/>
              <a:ea typeface="文鼎標楷注音" panose="03000600000000000000" pitchFamily="66" charset="-120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文鼎標楷注音" panose="03000600000000000000" pitchFamily="66" charset="-120"/>
                <a:cs typeface="+mj-cs"/>
              </a:rPr>
              <a:t>你對自己很有自信</a:t>
            </a:r>
            <a:r>
              <a:rPr lang="zh-TW" altLang="en-US" sz="2900" dirty="0">
                <a:solidFill>
                  <a:srgbClr val="000000"/>
                </a:solidFill>
                <a:latin typeface="Avenir Next LT Pro"/>
                <a:ea typeface="文鼎標楷注音" panose="03000600000000000000" pitchFamily="66" charset="-120"/>
              </a:rPr>
              <a:t>，是天生的領導者，希望身旁的每一個人都聽你的意見。有時會讓朋友感到不自在喲</a:t>
            </a:r>
            <a:r>
              <a:rPr kumimoji="0" lang="zh-TW" altLang="en-US" sz="2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文鼎標楷注音" panose="03000600000000000000" pitchFamily="66" charset="-120"/>
                <a:cs typeface="+mj-cs"/>
              </a:rPr>
              <a:t>！</a:t>
            </a:r>
            <a:endParaRPr kumimoji="0" lang="en-US" altLang="zh-TW" sz="29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Next LT Pro"/>
              <a:ea typeface="文鼎標楷注音" panose="03000600000000000000" pitchFamily="66" charset="-120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29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Next LT Pro"/>
              <a:ea typeface="文鼎標楷注音" panose="03000600000000000000" pitchFamily="66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938498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729F2144-48B7-4730-955E-365ECED3A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venirNext LT Pro Medium" panose="020B0504020202020204" pitchFamily="34" charset="0"/>
              <a:ea typeface="+mn-ea"/>
              <a:cs typeface="+mn-cs"/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E765FF50-D2F9-4A4F-86ED-F101E172B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venirNext LT Pro Medium" panose="020B0504020202020204" pitchFamily="34" charset="0"/>
              <a:ea typeface="+mn-ea"/>
              <a:cs typeface="+mn-cs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04F9A85-C0F7-47A8-A0E0-7F5FAD7226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8093" y="4976261"/>
            <a:ext cx="3696102" cy="625642"/>
          </a:xfrm>
        </p:spPr>
        <p:txBody>
          <a:bodyPr anchor="t">
            <a:normAutofit/>
          </a:bodyPr>
          <a:lstStyle/>
          <a:p>
            <a:r>
              <a:rPr lang="en-US" altLang="zh-TW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《Blob Tree》</a:t>
            </a:r>
            <a:r>
              <a:rPr lang="zh-TW" altLang="en-US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角色樹</a:t>
            </a: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04D834C7-8223-43DA-AA30-E15A1BC7B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693812"/>
            <a:ext cx="12192000" cy="116418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venirNext LT Pro Medium" panose="020B0504020202020204" pitchFamily="34" charset="0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2DE6C5-8EB8-4E41-B0FF-93563AA4C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1" y="5693811"/>
            <a:ext cx="12191999" cy="1164188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6172702-F464-A551-DF86-0A94B575A8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445" y="0"/>
            <a:ext cx="5010737" cy="6830514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A4F345B8-B6EA-3AFF-D938-04FF85D74831}"/>
              </a:ext>
            </a:extLst>
          </p:cNvPr>
          <p:cNvSpPr txBox="1">
            <a:spLocks/>
          </p:cNvSpPr>
          <p:nvPr/>
        </p:nvSpPr>
        <p:spPr>
          <a:xfrm>
            <a:off x="184404" y="574270"/>
            <a:ext cx="6814686" cy="382772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2900" b="0" dirty="0">
                <a:solidFill>
                  <a:srgbClr val="000000"/>
                </a:solidFill>
                <a:latin typeface="Avenir Next LT Pro"/>
                <a:ea typeface="文鼎標楷注音" panose="03000600000000000000" pitchFamily="66" charset="-120"/>
              </a:rPr>
              <a:t>每個人都有自己的</a:t>
            </a:r>
            <a:endParaRPr lang="en-US" altLang="zh-TW" sz="2900" b="0" dirty="0">
              <a:solidFill>
                <a:srgbClr val="000000"/>
              </a:solidFill>
              <a:latin typeface="Avenir Next LT Pro"/>
              <a:ea typeface="文鼎標楷注音" panose="03000600000000000000" pitchFamily="66" charset="-12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3700" dirty="0">
                <a:solidFill>
                  <a:srgbClr val="C00000"/>
                </a:solidFill>
                <a:latin typeface="Avenir Next LT Pro"/>
                <a:ea typeface="文鼎標楷注音" panose="03000600000000000000" pitchFamily="66" charset="-120"/>
              </a:rPr>
              <a:t>優點</a:t>
            </a:r>
            <a:r>
              <a:rPr lang="zh-TW" altLang="en-US" sz="2900" b="0" dirty="0">
                <a:solidFill>
                  <a:srgbClr val="00000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和</a:t>
            </a:r>
            <a:r>
              <a:rPr lang="zh-TW" altLang="en-US" sz="37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 LT Pro"/>
                <a:ea typeface="文鼎標楷注音" panose="03000600000000000000" pitchFamily="66" charset="-120"/>
              </a:rPr>
              <a:t>弱點</a:t>
            </a:r>
            <a:endParaRPr lang="en-US" altLang="zh-TW" sz="3700" dirty="0">
              <a:solidFill>
                <a:schemeClr val="tx1">
                  <a:lumMod val="50000"/>
                  <a:lumOff val="50000"/>
                </a:schemeClr>
              </a:solidFill>
              <a:latin typeface="Avenir Next LT Pro"/>
              <a:ea typeface="文鼎標楷注音" panose="03000600000000000000" pitchFamily="66" charset="-12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3300" i="1" dirty="0">
                <a:solidFill>
                  <a:srgbClr val="C00000"/>
                </a:solidFill>
                <a:latin typeface="Avenir Next LT Pro"/>
                <a:ea typeface="文鼎標楷注音" panose="03000600000000000000" pitchFamily="66" charset="-120"/>
              </a:rPr>
              <a:t>善用優點</a:t>
            </a:r>
            <a:endParaRPr lang="en-US" altLang="zh-TW" sz="3300" i="1" dirty="0">
              <a:solidFill>
                <a:srgbClr val="C00000"/>
              </a:solidFill>
              <a:latin typeface="Avenir Next LT Pro"/>
              <a:ea typeface="文鼎標楷注音" panose="03000600000000000000" pitchFamily="66" charset="-12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3300" i="1" dirty="0">
                <a:solidFill>
                  <a:srgbClr val="0070C0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調</a:t>
            </a:r>
            <a:r>
              <a:rPr lang="zh-TW" altLang="en-US" sz="3300" i="1" dirty="0">
                <a:solidFill>
                  <a:srgbClr val="0070C0"/>
                </a:solidFill>
                <a:latin typeface="Avenir Next LT Pro"/>
                <a:ea typeface="文鼎標楷注音" panose="03000600000000000000" pitchFamily="66" charset="-120"/>
              </a:rPr>
              <a:t>整弱點</a:t>
            </a:r>
            <a:endParaRPr lang="en-US" altLang="zh-TW" sz="3300" i="1" dirty="0">
              <a:solidFill>
                <a:srgbClr val="0070C0"/>
              </a:solidFill>
              <a:latin typeface="Avenir Next LT Pro"/>
              <a:ea typeface="文鼎標楷注音" panose="03000600000000000000" pitchFamily="66" charset="-12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文鼎標楷注音" panose="03000600000000000000" pitchFamily="66" charset="-120"/>
                <a:cs typeface="+mj-cs"/>
              </a:rPr>
              <a:t>就會越來越快樂喔！</a:t>
            </a:r>
            <a:endParaRPr kumimoji="0" lang="en-US" altLang="zh-TW" sz="2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Next LT Pro"/>
              <a:ea typeface="文鼎標楷注音" panose="03000600000000000000" pitchFamily="66" charset="-120"/>
              <a:cs typeface="+mj-cs"/>
            </a:endParaRPr>
          </a:p>
        </p:txBody>
      </p:sp>
      <p:pic>
        <p:nvPicPr>
          <p:cNvPr id="9" name="圖形 8" descr="溜冰">
            <a:extLst>
              <a:ext uri="{FF2B5EF4-FFF2-40B4-BE49-F238E27FC236}">
                <a16:creationId xmlns:a16="http://schemas.microsoft.com/office/drawing/2014/main" id="{59EE6243-5105-53A4-DB15-E675F8F82E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81654" y="2486469"/>
            <a:ext cx="609600" cy="609600"/>
          </a:xfrm>
          <a:prstGeom prst="rect">
            <a:avLst/>
          </a:prstGeom>
        </p:spPr>
      </p:pic>
      <p:cxnSp>
        <p:nvCxnSpPr>
          <p:cNvPr id="11" name="直線接點 10">
            <a:extLst>
              <a:ext uri="{FF2B5EF4-FFF2-40B4-BE49-F238E27FC236}">
                <a16:creationId xmlns:a16="http://schemas.microsoft.com/office/drawing/2014/main" id="{A2438899-3010-D68B-20EB-FC5E1A225EEF}"/>
              </a:ext>
            </a:extLst>
          </p:cNvPr>
          <p:cNvCxnSpPr/>
          <p:nvPr/>
        </p:nvCxnSpPr>
        <p:spPr>
          <a:xfrm>
            <a:off x="1924493" y="3062400"/>
            <a:ext cx="3916325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3569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729F2144-48B7-4730-955E-365ECED3A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venirNext LT Pro Medium" panose="020B0504020202020204" pitchFamily="34" charset="0"/>
              <a:ea typeface="+mn-ea"/>
              <a:cs typeface="+mn-cs"/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E765FF50-D2F9-4A4F-86ED-F101E172B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venirNext LT Pro Medium" panose="020B0504020202020204" pitchFamily="34" charset="0"/>
              <a:ea typeface="+mn-ea"/>
              <a:cs typeface="+mn-cs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7F56FC8-F35E-4BFF-924E-67B827D9A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509" y="795855"/>
            <a:ext cx="6814686" cy="2667000"/>
          </a:xfrm>
        </p:spPr>
        <p:txBody>
          <a:bodyPr anchor="b">
            <a:normAutofit/>
          </a:bodyPr>
          <a:lstStyle/>
          <a:p>
            <a:pPr>
              <a:lnSpc>
                <a:spcPct val="150000"/>
              </a:lnSpc>
            </a:pPr>
            <a:r>
              <a:rPr lang="zh-TW" altLang="en-US" sz="3600" b="0" dirty="0">
                <a:solidFill>
                  <a:schemeClr val="tx2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這張圖裡</a:t>
            </a:r>
            <a:br>
              <a:rPr lang="en-US" altLang="zh-TW" dirty="0">
                <a:solidFill>
                  <a:schemeClr val="tx2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</a:br>
            <a:r>
              <a:rPr lang="zh-TW" altLang="en-US" u="sng" dirty="0">
                <a:solidFill>
                  <a:schemeClr val="tx2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哪一個人最像你？</a:t>
            </a:r>
            <a:br>
              <a:rPr lang="en-US" altLang="zh-TW" u="sng" dirty="0">
                <a:solidFill>
                  <a:schemeClr val="tx2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</a:br>
            <a:r>
              <a:rPr lang="en-US" altLang="zh-TW" sz="3600" b="0" dirty="0">
                <a:solidFill>
                  <a:schemeClr val="tx2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(</a:t>
            </a:r>
            <a:r>
              <a:rPr lang="zh-TW" altLang="en-US" sz="3600" b="0" dirty="0">
                <a:solidFill>
                  <a:schemeClr val="tx2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請選號碼</a:t>
            </a:r>
            <a:r>
              <a:rPr lang="en-US" altLang="zh-TW" sz="3600" b="0" dirty="0">
                <a:solidFill>
                  <a:schemeClr val="tx2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)</a:t>
            </a:r>
            <a:endParaRPr lang="zh-TW" altLang="en-US" sz="3600" b="0" dirty="0">
              <a:solidFill>
                <a:schemeClr val="tx2"/>
              </a:solidFill>
              <a:latin typeface="文鼎標楷注音" panose="03000600000000000000" pitchFamily="66" charset="-120"/>
              <a:ea typeface="文鼎標楷注音" panose="03000600000000000000" pitchFamily="66" charset="-120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04F9A85-C0F7-47A8-A0E0-7F5FAD7226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8093" y="4976261"/>
            <a:ext cx="3696102" cy="625642"/>
          </a:xfrm>
        </p:spPr>
        <p:txBody>
          <a:bodyPr anchor="t">
            <a:normAutofit/>
          </a:bodyPr>
          <a:lstStyle/>
          <a:p>
            <a:r>
              <a:rPr lang="en-US" altLang="zh-TW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《Blob Tree》</a:t>
            </a:r>
            <a:r>
              <a:rPr lang="zh-TW" altLang="en-US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角色樹</a:t>
            </a: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04D834C7-8223-43DA-AA30-E15A1BC7B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693812"/>
            <a:ext cx="12192000" cy="116418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venirNext LT Pro Medium" panose="020B0504020202020204" pitchFamily="34" charset="0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2DE6C5-8EB8-4E41-B0FF-93563AA4C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1" y="5693811"/>
            <a:ext cx="12191999" cy="1164188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6172702-F464-A551-DF86-0A94B575A8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445" y="0"/>
            <a:ext cx="5010737" cy="6830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194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729F2144-48B7-4730-955E-365ECED3A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E765FF50-D2F9-4A4F-86ED-F101E172B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7F56FC8-F35E-4BFF-924E-67B827D9A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404" y="53980"/>
            <a:ext cx="6814686" cy="1530656"/>
          </a:xfrm>
        </p:spPr>
        <p:txBody>
          <a:bodyPr anchor="b">
            <a:norm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>
                <a:solidFill>
                  <a:schemeClr val="tx2"/>
                </a:solidFill>
                <a:ea typeface="文鼎標楷注音" panose="03000600000000000000" pitchFamily="66" charset="-120"/>
              </a:rPr>
              <a:t>選擇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1</a:t>
            </a:r>
            <a:r>
              <a:rPr lang="zh-TW" altLang="en-US" sz="5400" dirty="0">
                <a:solidFill>
                  <a:schemeClr val="tx2"/>
                </a:solidFill>
                <a:ea typeface="標楷體" panose="03000509000000000000" pitchFamily="65" charset="-120"/>
              </a:rPr>
              <a:t>、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3</a:t>
            </a:r>
            <a:r>
              <a:rPr lang="zh-TW" altLang="en-US" sz="5400" dirty="0">
                <a:solidFill>
                  <a:schemeClr val="tx2"/>
                </a:solidFill>
                <a:ea typeface="標楷體" panose="03000509000000000000" pitchFamily="65" charset="-120"/>
              </a:rPr>
              <a:t>、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6</a:t>
            </a:r>
            <a:r>
              <a:rPr lang="zh-TW" altLang="en-US" sz="5400" dirty="0">
                <a:solidFill>
                  <a:schemeClr val="tx2"/>
                </a:solidFill>
                <a:ea typeface="標楷體" panose="03000509000000000000" pitchFamily="65" charset="-120"/>
              </a:rPr>
              <a:t>、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7</a:t>
            </a:r>
            <a:endParaRPr lang="zh-TW" altLang="en-US" sz="5400" dirty="0">
              <a:solidFill>
                <a:schemeClr val="tx2"/>
              </a:solidFill>
              <a:ea typeface="文鼎標楷注音" panose="03000600000000000000" pitchFamily="66" charset="-120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04F9A85-C0F7-47A8-A0E0-7F5FAD7226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8093" y="4976261"/>
            <a:ext cx="3696102" cy="625642"/>
          </a:xfrm>
        </p:spPr>
        <p:txBody>
          <a:bodyPr anchor="t">
            <a:normAutofit/>
          </a:bodyPr>
          <a:lstStyle/>
          <a:p>
            <a:r>
              <a:rPr lang="en-US" altLang="zh-TW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《Blob Tree》</a:t>
            </a:r>
            <a:r>
              <a:rPr lang="zh-TW" altLang="en-US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角色樹</a:t>
            </a: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04D834C7-8223-43DA-AA30-E15A1BC7B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693812"/>
            <a:ext cx="12192000" cy="116418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2DE6C5-8EB8-4E41-B0FF-93563AA4C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1" y="5693811"/>
            <a:ext cx="12191999" cy="1164188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6172702-F464-A551-DF86-0A94B575A8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445" y="0"/>
            <a:ext cx="5010737" cy="6830514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A4F345B8-B6EA-3AFF-D938-04FF85D74831}"/>
              </a:ext>
            </a:extLst>
          </p:cNvPr>
          <p:cNvSpPr txBox="1">
            <a:spLocks/>
          </p:cNvSpPr>
          <p:nvPr/>
        </p:nvSpPr>
        <p:spPr>
          <a:xfrm>
            <a:off x="269509" y="1747169"/>
            <a:ext cx="6814686" cy="313718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TW" altLang="en-US" sz="3300" u="sng" dirty="0">
                <a:solidFill>
                  <a:srgbClr val="C00000"/>
                </a:solidFill>
                <a:ea typeface="文鼎標楷注音" panose="03000600000000000000" pitchFamily="66" charset="-120"/>
              </a:rPr>
              <a:t>天生的冒險家</a:t>
            </a:r>
            <a:endParaRPr lang="en-US" altLang="zh-TW" sz="3300" u="sng" dirty="0">
              <a:solidFill>
                <a:srgbClr val="C00000"/>
              </a:solidFill>
              <a:ea typeface="文鼎標楷注音" panose="03000600000000000000" pitchFamily="66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900" dirty="0">
                <a:solidFill>
                  <a:schemeClr val="tx1"/>
                </a:solidFill>
                <a:ea typeface="文鼎標楷注音" panose="03000600000000000000" pitchFamily="66" charset="-120"/>
              </a:rPr>
              <a:t>當你決定目標，就會不怕困難努力達成！</a:t>
            </a:r>
            <a:endParaRPr lang="en-US" altLang="zh-TW" sz="2900" dirty="0">
              <a:solidFill>
                <a:schemeClr val="tx1"/>
              </a:solidFill>
              <a:ea typeface="文鼎標楷注音" panose="03000600000000000000" pitchFamily="66" charset="-120"/>
            </a:endParaRPr>
          </a:p>
          <a:p>
            <a:pPr>
              <a:lnSpc>
                <a:spcPct val="150000"/>
              </a:lnSpc>
            </a:pPr>
            <a:endParaRPr lang="zh-TW" altLang="en-US" sz="2900" dirty="0">
              <a:solidFill>
                <a:schemeClr val="tx1"/>
              </a:solidFill>
              <a:ea typeface="文鼎標楷注音" panose="03000600000000000000" pitchFamily="66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4359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729F2144-48B7-4730-955E-365ECED3A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E765FF50-D2F9-4A4F-86ED-F101E172B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7F56FC8-F35E-4BFF-924E-67B827D9A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404" y="490769"/>
            <a:ext cx="6814686" cy="1530656"/>
          </a:xfrm>
        </p:spPr>
        <p:txBody>
          <a:bodyPr anchor="b">
            <a:normAutofit fontScale="90000"/>
          </a:bodyPr>
          <a:lstStyle/>
          <a:p>
            <a:r>
              <a:rPr lang="zh-TW" altLang="en-US" sz="3200" dirty="0">
                <a:solidFill>
                  <a:schemeClr val="tx2"/>
                </a:solidFill>
                <a:ea typeface="文鼎標楷注音" panose="03000600000000000000" pitchFamily="66" charset="-120"/>
              </a:rPr>
              <a:t>選擇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2</a:t>
            </a:r>
            <a:r>
              <a:rPr lang="zh-TW" altLang="en-US" sz="5400" dirty="0">
                <a:solidFill>
                  <a:schemeClr val="tx2"/>
                </a:solidFill>
                <a:ea typeface="標楷體" panose="03000509000000000000" pitchFamily="65" charset="-120"/>
              </a:rPr>
              <a:t>、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11</a:t>
            </a:r>
            <a:r>
              <a:rPr lang="zh-TW" altLang="en-US" sz="5400" dirty="0">
                <a:solidFill>
                  <a:schemeClr val="tx2"/>
                </a:solidFill>
                <a:ea typeface="標楷體" panose="03000509000000000000" pitchFamily="65" charset="-120"/>
              </a:rPr>
              <a:t>、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12</a:t>
            </a:r>
            <a:r>
              <a:rPr lang="zh-TW" altLang="en-US" sz="5400" dirty="0">
                <a:solidFill>
                  <a:schemeClr val="tx2"/>
                </a:solidFill>
                <a:ea typeface="標楷體" panose="03000509000000000000" pitchFamily="65" charset="-120"/>
              </a:rPr>
              <a:t>、</a:t>
            </a:r>
            <a:br>
              <a:rPr lang="en-US" altLang="zh-TW" sz="5400" dirty="0">
                <a:solidFill>
                  <a:schemeClr val="tx2"/>
                </a:solidFill>
                <a:ea typeface="標楷體" panose="03000509000000000000" pitchFamily="65" charset="-120"/>
              </a:rPr>
            </a:b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18</a:t>
            </a:r>
            <a:r>
              <a:rPr lang="zh-TW" altLang="en-US" sz="5400" dirty="0">
                <a:solidFill>
                  <a:schemeClr val="tx2"/>
                </a:solidFill>
                <a:ea typeface="標楷體" panose="03000509000000000000" pitchFamily="65" charset="-120"/>
              </a:rPr>
              <a:t> 、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19</a:t>
            </a:r>
            <a:endParaRPr lang="zh-TW" altLang="en-US" sz="5400" dirty="0">
              <a:solidFill>
                <a:schemeClr val="tx2"/>
              </a:solidFill>
              <a:ea typeface="文鼎標楷注音" panose="03000600000000000000" pitchFamily="66" charset="-120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04F9A85-C0F7-47A8-A0E0-7F5FAD7226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8093" y="4976261"/>
            <a:ext cx="3696102" cy="625642"/>
          </a:xfrm>
        </p:spPr>
        <p:txBody>
          <a:bodyPr anchor="t">
            <a:normAutofit/>
          </a:bodyPr>
          <a:lstStyle/>
          <a:p>
            <a:r>
              <a:rPr lang="en-US" altLang="zh-TW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《Blob Tree》</a:t>
            </a:r>
            <a:r>
              <a:rPr lang="zh-TW" altLang="en-US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角色樹</a:t>
            </a: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04D834C7-8223-43DA-AA30-E15A1BC7B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693812"/>
            <a:ext cx="12192000" cy="116418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2DE6C5-8EB8-4E41-B0FF-93563AA4C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1" y="5693811"/>
            <a:ext cx="12191999" cy="1164188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6172702-F464-A551-DF86-0A94B575A8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445" y="0"/>
            <a:ext cx="5010737" cy="6830514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A4F345B8-B6EA-3AFF-D938-04FF85D74831}"/>
              </a:ext>
            </a:extLst>
          </p:cNvPr>
          <p:cNvSpPr txBox="1">
            <a:spLocks/>
          </p:cNvSpPr>
          <p:nvPr/>
        </p:nvSpPr>
        <p:spPr>
          <a:xfrm>
            <a:off x="269509" y="1747169"/>
            <a:ext cx="6814686" cy="313718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TW" altLang="en-US" sz="3300" u="sng" dirty="0">
                <a:solidFill>
                  <a:srgbClr val="C00000"/>
                </a:solidFill>
                <a:ea typeface="文鼎標楷注音" panose="03000600000000000000" pitchFamily="66" charset="-120"/>
              </a:rPr>
              <a:t>團體裡的好夥伴</a:t>
            </a:r>
            <a:endParaRPr lang="en-US" altLang="zh-TW" sz="3300" u="sng" dirty="0">
              <a:solidFill>
                <a:srgbClr val="C00000"/>
              </a:solidFill>
              <a:ea typeface="文鼎標楷注音" panose="03000600000000000000" pitchFamily="66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900" dirty="0">
                <a:solidFill>
                  <a:schemeClr val="tx1"/>
                </a:solidFill>
                <a:ea typeface="文鼎標楷注音" panose="03000600000000000000" pitchFamily="66" charset="-120"/>
              </a:rPr>
              <a:t>你很會照顧他人。只要有你在，大家都會覺得很愉快！</a:t>
            </a:r>
            <a:endParaRPr lang="en-US" altLang="zh-TW" sz="2900" dirty="0">
              <a:solidFill>
                <a:schemeClr val="tx1"/>
              </a:solidFill>
              <a:ea typeface="文鼎標楷注音" panose="03000600000000000000" pitchFamily="66" charset="-120"/>
            </a:endParaRPr>
          </a:p>
          <a:p>
            <a:pPr>
              <a:lnSpc>
                <a:spcPct val="150000"/>
              </a:lnSpc>
            </a:pPr>
            <a:endParaRPr lang="zh-TW" altLang="en-US" sz="2900" dirty="0">
              <a:solidFill>
                <a:schemeClr val="tx1"/>
              </a:solidFill>
              <a:ea typeface="文鼎標楷注音" panose="03000600000000000000" pitchFamily="66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71808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729F2144-48B7-4730-955E-365ECED3A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E765FF50-D2F9-4A4F-86ED-F101E172B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7F56FC8-F35E-4BFF-924E-67B827D9A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404" y="490769"/>
            <a:ext cx="6814686" cy="979216"/>
          </a:xfrm>
        </p:spPr>
        <p:txBody>
          <a:bodyPr anchor="b">
            <a:normAutofit/>
          </a:bodyPr>
          <a:lstStyle/>
          <a:p>
            <a:r>
              <a:rPr lang="zh-TW" altLang="en-US" sz="3200" dirty="0">
                <a:solidFill>
                  <a:schemeClr val="tx2"/>
                </a:solidFill>
                <a:ea typeface="文鼎標楷注音" panose="03000600000000000000" pitchFamily="66" charset="-120"/>
              </a:rPr>
              <a:t>選擇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4</a:t>
            </a:r>
            <a:endParaRPr lang="zh-TW" altLang="en-US" sz="5400" dirty="0">
              <a:solidFill>
                <a:schemeClr val="tx2"/>
              </a:solidFill>
              <a:ea typeface="文鼎標楷注音" panose="03000600000000000000" pitchFamily="66" charset="-120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04F9A85-C0F7-47A8-A0E0-7F5FAD7226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8093" y="4976261"/>
            <a:ext cx="3696102" cy="625642"/>
          </a:xfrm>
        </p:spPr>
        <p:txBody>
          <a:bodyPr anchor="t">
            <a:normAutofit/>
          </a:bodyPr>
          <a:lstStyle/>
          <a:p>
            <a:r>
              <a:rPr lang="en-US" altLang="zh-TW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《Blob Tree》</a:t>
            </a:r>
            <a:r>
              <a:rPr lang="zh-TW" altLang="en-US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角色樹</a:t>
            </a: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04D834C7-8223-43DA-AA30-E15A1BC7B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693812"/>
            <a:ext cx="12192000" cy="116418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2DE6C5-8EB8-4E41-B0FF-93563AA4C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1" y="5693811"/>
            <a:ext cx="12191999" cy="1164188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6172702-F464-A551-DF86-0A94B575A8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445" y="0"/>
            <a:ext cx="5010737" cy="6830514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A4F345B8-B6EA-3AFF-D938-04FF85D74831}"/>
              </a:ext>
            </a:extLst>
          </p:cNvPr>
          <p:cNvSpPr txBox="1">
            <a:spLocks/>
          </p:cNvSpPr>
          <p:nvPr/>
        </p:nvSpPr>
        <p:spPr>
          <a:xfrm>
            <a:off x="269509" y="1747169"/>
            <a:ext cx="6814686" cy="26743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TW" altLang="en-US" sz="3300" u="sng" dirty="0">
                <a:solidFill>
                  <a:srgbClr val="C00000"/>
                </a:solidFill>
                <a:ea typeface="文鼎標楷注音" panose="03000600000000000000" pitchFamily="66" charset="-120"/>
              </a:rPr>
              <a:t>喜歡舒適的生活</a:t>
            </a:r>
            <a:endParaRPr lang="en-US" altLang="zh-TW" sz="3300" u="sng" dirty="0">
              <a:solidFill>
                <a:srgbClr val="C00000"/>
              </a:solidFill>
              <a:ea typeface="文鼎標楷注音" panose="03000600000000000000" pitchFamily="66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900" dirty="0">
                <a:solidFill>
                  <a:schemeClr val="tx1"/>
                </a:solidFill>
                <a:ea typeface="文鼎標楷注音" panose="03000600000000000000" pitchFamily="66" charset="-120"/>
              </a:rPr>
              <a:t>你覺得生活舒適很重要！</a:t>
            </a:r>
            <a:endParaRPr lang="en-US" altLang="zh-TW" sz="2900" dirty="0">
              <a:solidFill>
                <a:schemeClr val="tx1"/>
              </a:solidFill>
              <a:ea typeface="文鼎標楷注音" panose="03000600000000000000" pitchFamily="66" charset="-120"/>
            </a:endParaRPr>
          </a:p>
          <a:p>
            <a:pPr>
              <a:lnSpc>
                <a:spcPct val="150000"/>
              </a:lnSpc>
            </a:pPr>
            <a:endParaRPr lang="zh-TW" altLang="en-US" sz="2900" dirty="0">
              <a:solidFill>
                <a:schemeClr val="tx1"/>
              </a:solidFill>
              <a:ea typeface="文鼎標楷注音" panose="03000600000000000000" pitchFamily="66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67720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729F2144-48B7-4730-955E-365ECED3A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E765FF50-D2F9-4A4F-86ED-F101E172B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7F56FC8-F35E-4BFF-924E-67B827D9A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404" y="490769"/>
            <a:ext cx="6814686" cy="979216"/>
          </a:xfrm>
        </p:spPr>
        <p:txBody>
          <a:bodyPr anchor="b">
            <a:normAutofit/>
          </a:bodyPr>
          <a:lstStyle/>
          <a:p>
            <a:r>
              <a:rPr lang="zh-TW" altLang="en-US" sz="3200" dirty="0">
                <a:solidFill>
                  <a:schemeClr val="tx2"/>
                </a:solidFill>
                <a:ea typeface="文鼎標楷注音" panose="03000600000000000000" pitchFamily="66" charset="-120"/>
              </a:rPr>
              <a:t>選擇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5</a:t>
            </a:r>
            <a:endParaRPr lang="zh-TW" altLang="en-US" sz="5400" dirty="0">
              <a:solidFill>
                <a:schemeClr val="tx2"/>
              </a:solidFill>
              <a:ea typeface="文鼎標楷注音" panose="03000600000000000000" pitchFamily="66" charset="-120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04F9A85-C0F7-47A8-A0E0-7F5FAD7226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8093" y="4976261"/>
            <a:ext cx="3696102" cy="625642"/>
          </a:xfrm>
        </p:spPr>
        <p:txBody>
          <a:bodyPr anchor="t">
            <a:normAutofit/>
          </a:bodyPr>
          <a:lstStyle/>
          <a:p>
            <a:r>
              <a:rPr lang="en-US" altLang="zh-TW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《Blob Tree》</a:t>
            </a:r>
            <a:r>
              <a:rPr lang="zh-TW" altLang="en-US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角色樹</a:t>
            </a: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04D834C7-8223-43DA-AA30-E15A1BC7B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693812"/>
            <a:ext cx="12192000" cy="116418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2DE6C5-8EB8-4E41-B0FF-93563AA4C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1" y="5693811"/>
            <a:ext cx="12191999" cy="1164188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6172702-F464-A551-DF86-0A94B575A8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445" y="0"/>
            <a:ext cx="5010737" cy="6830514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A4F345B8-B6EA-3AFF-D938-04FF85D74831}"/>
              </a:ext>
            </a:extLst>
          </p:cNvPr>
          <p:cNvSpPr txBox="1">
            <a:spLocks/>
          </p:cNvSpPr>
          <p:nvPr/>
        </p:nvSpPr>
        <p:spPr>
          <a:xfrm>
            <a:off x="269509" y="1762328"/>
            <a:ext cx="6814686" cy="333334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TW" altLang="en-US" sz="3300" u="sng" dirty="0">
                <a:solidFill>
                  <a:srgbClr val="C00000"/>
                </a:solidFill>
                <a:ea typeface="文鼎標楷注音" panose="03000600000000000000" pitchFamily="66" charset="-120"/>
              </a:rPr>
              <a:t>常常覺得很累</a:t>
            </a:r>
            <a:endParaRPr lang="en-US" altLang="zh-TW" sz="3300" u="sng" dirty="0">
              <a:solidFill>
                <a:srgbClr val="C00000"/>
              </a:solidFill>
              <a:ea typeface="文鼎標楷注音" panose="03000600000000000000" pitchFamily="66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900" dirty="0">
                <a:solidFill>
                  <a:schemeClr val="tx1"/>
                </a:solidFill>
                <a:ea typeface="文鼎標楷注音" panose="03000600000000000000" pitchFamily="66" charset="-120"/>
              </a:rPr>
              <a:t>你覺得自己的身體經常</a:t>
            </a:r>
            <a:r>
              <a:rPr lang="zh-TW" altLang="en-US" sz="2900" dirty="0">
                <a:solidFill>
                  <a:schemeClr val="tx1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不</a:t>
            </a:r>
            <a:r>
              <a:rPr lang="zh-TW" altLang="en-US" sz="2900" dirty="0">
                <a:solidFill>
                  <a:schemeClr val="tx1"/>
                </a:solidFill>
                <a:ea typeface="文鼎標楷注音" panose="03000600000000000000" pitchFamily="66" charset="-120"/>
              </a:rPr>
              <a:t>知</a:t>
            </a:r>
            <a:r>
              <a:rPr lang="zh-TW" altLang="en-US" sz="2900" dirty="0">
                <a:solidFill>
                  <a:schemeClr val="tx1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不</a:t>
            </a:r>
            <a:r>
              <a:rPr lang="zh-TW" altLang="en-US" sz="2900" dirty="0">
                <a:solidFill>
                  <a:schemeClr val="tx1"/>
                </a:solidFill>
                <a:ea typeface="文鼎標楷注音" panose="03000600000000000000" pitchFamily="66" charset="-120"/>
              </a:rPr>
              <a:t>覺的提</a:t>
            </a:r>
            <a:r>
              <a:rPr lang="zh-TW" altLang="en-US" sz="2900" dirty="0">
                <a:solidFill>
                  <a:schemeClr val="tx1"/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</a:rPr>
              <a:t>不</a:t>
            </a:r>
            <a:r>
              <a:rPr lang="zh-TW" altLang="en-US" sz="2900" dirty="0">
                <a:solidFill>
                  <a:schemeClr val="tx1"/>
                </a:solidFill>
                <a:ea typeface="文鼎標楷注音" panose="03000600000000000000" pitchFamily="66" charset="-120"/>
              </a:rPr>
              <a:t>起勁，心情也不太好！</a:t>
            </a:r>
            <a:endParaRPr lang="en-US" altLang="zh-TW" sz="2900" dirty="0">
              <a:solidFill>
                <a:schemeClr val="tx1"/>
              </a:solidFill>
              <a:ea typeface="文鼎標楷注音" panose="03000600000000000000" pitchFamily="66" charset="-120"/>
            </a:endParaRPr>
          </a:p>
          <a:p>
            <a:pPr>
              <a:lnSpc>
                <a:spcPct val="150000"/>
              </a:lnSpc>
            </a:pPr>
            <a:endParaRPr lang="zh-TW" altLang="en-US" sz="2900" dirty="0">
              <a:solidFill>
                <a:schemeClr val="tx1"/>
              </a:solidFill>
              <a:ea typeface="文鼎標楷注音" panose="03000600000000000000" pitchFamily="66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86971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729F2144-48B7-4730-955E-365ECED3A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E765FF50-D2F9-4A4F-86ED-F101E172B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7F56FC8-F35E-4BFF-924E-67B827D9A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404" y="490769"/>
            <a:ext cx="6814686" cy="979216"/>
          </a:xfrm>
        </p:spPr>
        <p:txBody>
          <a:bodyPr anchor="b">
            <a:normAutofit/>
          </a:bodyPr>
          <a:lstStyle/>
          <a:p>
            <a:r>
              <a:rPr lang="zh-TW" altLang="en-US" sz="3200" dirty="0">
                <a:solidFill>
                  <a:schemeClr val="tx2"/>
                </a:solidFill>
                <a:ea typeface="文鼎標楷注音" panose="03000600000000000000" pitchFamily="66" charset="-120"/>
              </a:rPr>
              <a:t>選擇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8</a:t>
            </a:r>
            <a:endParaRPr lang="zh-TW" altLang="en-US" sz="5400" dirty="0">
              <a:solidFill>
                <a:schemeClr val="tx2"/>
              </a:solidFill>
              <a:ea typeface="文鼎標楷注音" panose="03000600000000000000" pitchFamily="66" charset="-120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04F9A85-C0F7-47A8-A0E0-7F5FAD7226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8093" y="4976261"/>
            <a:ext cx="3696102" cy="625642"/>
          </a:xfrm>
        </p:spPr>
        <p:txBody>
          <a:bodyPr anchor="t">
            <a:normAutofit/>
          </a:bodyPr>
          <a:lstStyle/>
          <a:p>
            <a:r>
              <a:rPr lang="en-US" altLang="zh-TW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《Blob Tree》</a:t>
            </a:r>
            <a:r>
              <a:rPr lang="zh-TW" altLang="en-US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角色樹</a:t>
            </a: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04D834C7-8223-43DA-AA30-E15A1BC7B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693812"/>
            <a:ext cx="12192000" cy="116418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2DE6C5-8EB8-4E41-B0FF-93563AA4C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1" y="5693811"/>
            <a:ext cx="12191999" cy="1164188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6172702-F464-A551-DF86-0A94B575A8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445" y="0"/>
            <a:ext cx="5010737" cy="6830514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A4F345B8-B6EA-3AFF-D938-04FF85D74831}"/>
              </a:ext>
            </a:extLst>
          </p:cNvPr>
          <p:cNvSpPr txBox="1">
            <a:spLocks/>
          </p:cNvSpPr>
          <p:nvPr/>
        </p:nvSpPr>
        <p:spPr>
          <a:xfrm>
            <a:off x="269509" y="1654531"/>
            <a:ext cx="6814686" cy="313718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TW" altLang="en-US" sz="3300" u="sng" dirty="0">
                <a:solidFill>
                  <a:srgbClr val="C00000"/>
                </a:solidFill>
                <a:ea typeface="文鼎標楷注音" panose="03000600000000000000" pitchFamily="66" charset="-120"/>
              </a:rPr>
              <a:t>喜歡一個人的時光</a:t>
            </a:r>
            <a:endParaRPr lang="en-US" altLang="zh-TW" sz="3300" u="sng" dirty="0">
              <a:solidFill>
                <a:srgbClr val="C00000"/>
              </a:solidFill>
              <a:ea typeface="文鼎標楷注音" panose="03000600000000000000" pitchFamily="66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900" dirty="0">
                <a:solidFill>
                  <a:schemeClr val="tx1"/>
                </a:solidFill>
                <a:ea typeface="文鼎標楷注音" panose="03000600000000000000" pitchFamily="66" charset="-120"/>
              </a:rPr>
              <a:t>你比較內向，喜歡自己一個做事，享受獨處的時光！</a:t>
            </a:r>
            <a:endParaRPr lang="en-US" altLang="zh-TW" sz="2900" dirty="0">
              <a:solidFill>
                <a:schemeClr val="tx1"/>
              </a:solidFill>
              <a:ea typeface="文鼎標楷注音" panose="03000600000000000000" pitchFamily="66" charset="-120"/>
            </a:endParaRPr>
          </a:p>
          <a:p>
            <a:pPr>
              <a:lnSpc>
                <a:spcPct val="150000"/>
              </a:lnSpc>
            </a:pPr>
            <a:endParaRPr lang="zh-TW" altLang="en-US" sz="2900" dirty="0">
              <a:solidFill>
                <a:schemeClr val="tx1"/>
              </a:solidFill>
              <a:ea typeface="文鼎標楷注音" panose="03000600000000000000" pitchFamily="66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47423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729F2144-48B7-4730-955E-365ECED3A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E765FF50-D2F9-4A4F-86ED-F101E172B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7F56FC8-F35E-4BFF-924E-67B827D9A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404" y="490769"/>
            <a:ext cx="6814686" cy="979216"/>
          </a:xfrm>
        </p:spPr>
        <p:txBody>
          <a:bodyPr anchor="b">
            <a:normAutofit/>
          </a:bodyPr>
          <a:lstStyle/>
          <a:p>
            <a:r>
              <a:rPr lang="zh-TW" altLang="en-US" sz="3200" dirty="0">
                <a:solidFill>
                  <a:schemeClr val="tx2"/>
                </a:solidFill>
                <a:ea typeface="文鼎標楷注音" panose="03000600000000000000" pitchFamily="66" charset="-120"/>
              </a:rPr>
              <a:t>選擇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9</a:t>
            </a:r>
            <a:endParaRPr lang="zh-TW" altLang="en-US" sz="5400" dirty="0">
              <a:solidFill>
                <a:schemeClr val="tx2"/>
              </a:solidFill>
              <a:ea typeface="文鼎標楷注音" panose="03000600000000000000" pitchFamily="66" charset="-120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04F9A85-C0F7-47A8-A0E0-7F5FAD7226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8093" y="4976261"/>
            <a:ext cx="3696102" cy="625642"/>
          </a:xfrm>
        </p:spPr>
        <p:txBody>
          <a:bodyPr anchor="t">
            <a:normAutofit/>
          </a:bodyPr>
          <a:lstStyle/>
          <a:p>
            <a:r>
              <a:rPr lang="en-US" altLang="zh-TW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《Blob Tree》</a:t>
            </a:r>
            <a:r>
              <a:rPr lang="zh-TW" altLang="en-US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角色樹</a:t>
            </a: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04D834C7-8223-43DA-AA30-E15A1BC7B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693812"/>
            <a:ext cx="12192000" cy="116418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2DE6C5-8EB8-4E41-B0FF-93563AA4C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1" y="5693811"/>
            <a:ext cx="12191999" cy="1164188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6172702-F464-A551-DF86-0A94B575A8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445" y="0"/>
            <a:ext cx="5010737" cy="6830514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A4F345B8-B6EA-3AFF-D938-04FF85D74831}"/>
              </a:ext>
            </a:extLst>
          </p:cNvPr>
          <p:cNvSpPr txBox="1">
            <a:spLocks/>
          </p:cNvSpPr>
          <p:nvPr/>
        </p:nvSpPr>
        <p:spPr>
          <a:xfrm>
            <a:off x="269509" y="1860408"/>
            <a:ext cx="6814686" cy="313718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TW" altLang="en-US" sz="3300" u="sng" dirty="0">
                <a:solidFill>
                  <a:srgbClr val="C00000"/>
                </a:solidFill>
                <a:ea typeface="文鼎標楷注音" panose="03000600000000000000" pitchFamily="66" charset="-120"/>
              </a:rPr>
              <a:t>享受當下</a:t>
            </a:r>
            <a:endParaRPr lang="en-US" altLang="zh-TW" sz="3300" u="sng" dirty="0">
              <a:solidFill>
                <a:srgbClr val="C00000"/>
              </a:solidFill>
              <a:ea typeface="文鼎標楷注音" panose="03000600000000000000" pitchFamily="66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900" dirty="0">
                <a:solidFill>
                  <a:schemeClr val="tx1"/>
                </a:solidFill>
                <a:ea typeface="文鼎標楷注音" panose="03000600000000000000" pitchFamily="66" charset="-120"/>
              </a:rPr>
              <a:t>你是一個體貼又有趣的人，有很多好朋友。你勇敢接受挑戰，珍惜當下時光！</a:t>
            </a:r>
            <a:endParaRPr lang="en-US" altLang="zh-TW" sz="2900" dirty="0">
              <a:solidFill>
                <a:schemeClr val="tx1"/>
              </a:solidFill>
              <a:ea typeface="文鼎標楷注音" panose="03000600000000000000" pitchFamily="66" charset="-120"/>
            </a:endParaRPr>
          </a:p>
          <a:p>
            <a:pPr>
              <a:lnSpc>
                <a:spcPct val="150000"/>
              </a:lnSpc>
            </a:pPr>
            <a:endParaRPr lang="zh-TW" altLang="en-US" sz="2900" dirty="0">
              <a:solidFill>
                <a:schemeClr val="tx1"/>
              </a:solidFill>
              <a:ea typeface="文鼎標楷注音" panose="03000600000000000000" pitchFamily="66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66963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729F2144-48B7-4730-955E-365ECED3A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E765FF50-D2F9-4A4F-86ED-F101E172B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7F56FC8-F35E-4BFF-924E-67B827D9A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404" y="490769"/>
            <a:ext cx="6814686" cy="979216"/>
          </a:xfrm>
        </p:spPr>
        <p:txBody>
          <a:bodyPr anchor="b">
            <a:normAutofit/>
          </a:bodyPr>
          <a:lstStyle/>
          <a:p>
            <a:r>
              <a:rPr lang="zh-TW" altLang="en-US" sz="3200" dirty="0">
                <a:solidFill>
                  <a:schemeClr val="tx2"/>
                </a:solidFill>
                <a:ea typeface="文鼎標楷注音" panose="03000600000000000000" pitchFamily="66" charset="-120"/>
              </a:rPr>
              <a:t>選擇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10</a:t>
            </a:r>
            <a:r>
              <a:rPr lang="zh-TW" altLang="en-US" sz="5400" dirty="0">
                <a:solidFill>
                  <a:schemeClr val="tx2"/>
                </a:solidFill>
                <a:ea typeface="標楷體" panose="03000509000000000000" pitchFamily="65" charset="-120"/>
              </a:rPr>
              <a:t> 、 </a:t>
            </a:r>
            <a:r>
              <a:rPr lang="en-US" altLang="zh-TW" sz="5400" dirty="0">
                <a:solidFill>
                  <a:schemeClr val="tx2"/>
                </a:solidFill>
                <a:ea typeface="文鼎標楷注音" panose="03000600000000000000" pitchFamily="66" charset="-120"/>
              </a:rPr>
              <a:t>15</a:t>
            </a:r>
            <a:endParaRPr lang="zh-TW" altLang="en-US" sz="5400" dirty="0">
              <a:solidFill>
                <a:schemeClr val="tx2"/>
              </a:solidFill>
              <a:ea typeface="文鼎標楷注音" panose="03000600000000000000" pitchFamily="66" charset="-120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04F9A85-C0F7-47A8-A0E0-7F5FAD7226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8093" y="4976261"/>
            <a:ext cx="3696102" cy="625642"/>
          </a:xfrm>
        </p:spPr>
        <p:txBody>
          <a:bodyPr anchor="t">
            <a:normAutofit/>
          </a:bodyPr>
          <a:lstStyle/>
          <a:p>
            <a:r>
              <a:rPr lang="en-US" altLang="zh-TW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《Blob Tree》</a:t>
            </a:r>
            <a:r>
              <a:rPr lang="zh-TW" altLang="en-US" sz="2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角色樹</a:t>
            </a: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04D834C7-8223-43DA-AA30-E15A1BC7B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693812"/>
            <a:ext cx="12192000" cy="116418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2DE6C5-8EB8-4E41-B0FF-93563AA4C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1" y="5693811"/>
            <a:ext cx="12191999" cy="1164188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6172702-F464-A551-DF86-0A94B575A8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445" y="0"/>
            <a:ext cx="5010737" cy="6830514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A4F345B8-B6EA-3AFF-D938-04FF85D74831}"/>
              </a:ext>
            </a:extLst>
          </p:cNvPr>
          <p:cNvSpPr txBox="1">
            <a:spLocks/>
          </p:cNvSpPr>
          <p:nvPr/>
        </p:nvSpPr>
        <p:spPr>
          <a:xfrm>
            <a:off x="275082" y="1960754"/>
            <a:ext cx="6814686" cy="358859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TW" altLang="en-US" sz="3300" u="sng" dirty="0">
                <a:solidFill>
                  <a:srgbClr val="C00000"/>
                </a:solidFill>
                <a:ea typeface="文鼎標楷注音" panose="03000600000000000000" pitchFamily="66" charset="-120"/>
              </a:rPr>
              <a:t>天生的旅人</a:t>
            </a:r>
            <a:endParaRPr lang="en-US" altLang="zh-TW" sz="3300" u="sng" dirty="0">
              <a:solidFill>
                <a:srgbClr val="C00000"/>
              </a:solidFill>
              <a:ea typeface="文鼎標楷注音" panose="03000600000000000000" pitchFamily="66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900" dirty="0">
                <a:solidFill>
                  <a:schemeClr val="tx1"/>
                </a:solidFill>
                <a:ea typeface="文鼎標楷注音" panose="03000600000000000000" pitchFamily="66" charset="-120"/>
              </a:rPr>
              <a:t>你到一個新環境，很容易就能適應，感到快樂又放心。你喜歡旅行，不害怕到世界各地去探索美麗！</a:t>
            </a:r>
            <a:endParaRPr lang="en-US" altLang="zh-TW" sz="2900" dirty="0">
              <a:solidFill>
                <a:schemeClr val="tx1"/>
              </a:solidFill>
              <a:ea typeface="文鼎標楷注音" panose="03000600000000000000" pitchFamily="66" charset="-120"/>
            </a:endParaRPr>
          </a:p>
          <a:p>
            <a:pPr>
              <a:lnSpc>
                <a:spcPct val="150000"/>
              </a:lnSpc>
            </a:pPr>
            <a:endParaRPr lang="zh-TW" altLang="en-US" sz="2900" dirty="0">
              <a:solidFill>
                <a:schemeClr val="tx1"/>
              </a:solidFill>
              <a:ea typeface="文鼎標楷注音" panose="03000600000000000000" pitchFamily="66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99343443"/>
      </p:ext>
    </p:extLst>
  </p:cSld>
  <p:clrMapOvr>
    <a:masterClrMapping/>
  </p:clrMapOvr>
</p:sld>
</file>

<file path=ppt/theme/theme1.xml><?xml version="1.0" encoding="utf-8"?>
<a:theme xmlns:a="http://schemas.openxmlformats.org/drawingml/2006/main" name="BlockprintVTI">
  <a:themeElements>
    <a:clrScheme name="AnalogousFromLightSeedLeftStep">
      <a:dk1>
        <a:srgbClr val="000000"/>
      </a:dk1>
      <a:lt1>
        <a:srgbClr val="FFFFFF"/>
      </a:lt1>
      <a:dk2>
        <a:srgbClr val="223A3C"/>
      </a:dk2>
      <a:lt2>
        <a:srgbClr val="E8E7E2"/>
      </a:lt2>
      <a:accent1>
        <a:srgbClr val="8B95D1"/>
      </a:accent1>
      <a:accent2>
        <a:srgbClr val="71A2C7"/>
      </a:accent2>
      <a:accent3>
        <a:srgbClr val="73ACAD"/>
      </a:accent3>
      <a:accent4>
        <a:srgbClr val="66B394"/>
      </a:accent4>
      <a:accent5>
        <a:srgbClr val="71B27D"/>
      </a:accent5>
      <a:accent6>
        <a:srgbClr val="77B265"/>
      </a:accent6>
      <a:hlink>
        <a:srgbClr val="8B8354"/>
      </a:hlink>
      <a:folHlink>
        <a:srgbClr val="7F7F7F"/>
      </a:folHlink>
    </a:clrScheme>
    <a:fontScheme name="Custom 56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ockprintVTI" id="{AA8C8908-6BA4-477C-AEA4-CB6C32A1FE3B}" vid="{36392749-7C1D-4938-93BB-440CD2A1B0A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485</Words>
  <Application>Microsoft Office PowerPoint</Application>
  <PresentationFormat>寬螢幕</PresentationFormat>
  <Paragraphs>58</Paragraphs>
  <Slides>14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22" baseType="lpstr">
      <vt:lpstr>AvenirNext LT Pro Medium</vt:lpstr>
      <vt:lpstr>文鼎標楷注音</vt:lpstr>
      <vt:lpstr>文鼎標楷注音破音一</vt:lpstr>
      <vt:lpstr>微軟正黑體</vt:lpstr>
      <vt:lpstr>標楷體</vt:lpstr>
      <vt:lpstr>Arial</vt:lpstr>
      <vt:lpstr>Avenir Next LT Pro</vt:lpstr>
      <vt:lpstr>BlockprintVTI</vt:lpstr>
      <vt:lpstr>配合翰林版國語二下第四冊 第二單元《怎麼做才好》暖身題 【數位學習建議】</vt:lpstr>
      <vt:lpstr>這張圖裡 哪一個人最像你？ (請選號碼)</vt:lpstr>
      <vt:lpstr>選擇1、3、6、7</vt:lpstr>
      <vt:lpstr>選擇2、11、12、 18 、19</vt:lpstr>
      <vt:lpstr>選擇4</vt:lpstr>
      <vt:lpstr>選擇5</vt:lpstr>
      <vt:lpstr>選擇8</vt:lpstr>
      <vt:lpstr>選擇9</vt:lpstr>
      <vt:lpstr>選擇10 、 15</vt:lpstr>
      <vt:lpstr>選擇13 、 21</vt:lpstr>
      <vt:lpstr>選擇14</vt:lpstr>
      <vt:lpstr>選擇16、17</vt:lpstr>
      <vt:lpstr>選擇20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悅真 LIEN</dc:creator>
  <cp:lastModifiedBy>悅真 LIEN</cp:lastModifiedBy>
  <cp:revision>9</cp:revision>
  <dcterms:created xsi:type="dcterms:W3CDTF">2021-01-30T08:16:34Z</dcterms:created>
  <dcterms:modified xsi:type="dcterms:W3CDTF">2023-01-29T04:16:01Z</dcterms:modified>
</cp:coreProperties>
</file>