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56" r:id="rId2"/>
    <p:sldId id="257" r:id="rId3"/>
    <p:sldId id="291" r:id="rId4"/>
    <p:sldId id="292" r:id="rId5"/>
    <p:sldId id="293" r:id="rId6"/>
    <p:sldId id="294" r:id="rId7"/>
    <p:sldId id="295" r:id="rId8"/>
    <p:sldId id="297" r:id="rId9"/>
    <p:sldId id="298" r:id="rId10"/>
    <p:sldId id="299" r:id="rId11"/>
    <p:sldId id="300" r:id="rId12"/>
    <p:sldId id="301" r:id="rId13"/>
    <p:sldId id="302" r:id="rId14"/>
    <p:sldId id="296" r:id="rId1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541" autoAdjust="0"/>
    <p:restoredTop sz="94660"/>
  </p:normalViewPr>
  <p:slideViewPr>
    <p:cSldViewPr snapToGrid="0">
      <p:cViewPr>
        <p:scale>
          <a:sx n="54" d="100"/>
          <a:sy n="54" d="100"/>
        </p:scale>
        <p:origin x="27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847D-1CF6-46BA-B46B-48BED0604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cap="all" spc="1500" baseline="0">
                <a:latin typeface="+mj-lt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4F5A5-C931-4A4C-B6B1-EF4C95965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cap="all" spc="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E4AEC-B6E4-439C-B716-EBE3D4D1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F81C-1FCB-4DBA-8044-F1A0FCFD45A6}" type="datetime1">
              <a:rPr lang="en-US" smtClean="0"/>
              <a:t>8/29/2021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BC18-102E-45BF-8FEA-801E9C5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8BF5F-B1F8-461F-9B3D-7D50D024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667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871-D377-4EC0-9ACF-86842F01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53202-92A9-45A3-B812-777DB9578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7196FB0C-3A9D-4892-90C9-21F3459AAD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6938C96-CF0F-4B69-A695-913F11BFC6F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CA7E6BB-6B60-4BF5-9D3E-A3FE782EF5B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F693EDA-57B3-4AEB-863B-B198C2A5A8E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3A04A96-045F-4B6E-AEEE-11A2FA01B4F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B357DC-5AD3-44F4-879B-5AD6B18AC36F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CA47F-83AD-4BE3-AC2F-6C17883F7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92B3-2D87-4CDF-B84B-C46E5F5D31F7}" type="datetime1">
              <a:rPr lang="en-US" smtClean="0"/>
              <a:t>8/29/2021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8A72-3200-4597-A9C5-0D9ECFF3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0055A-71D4-49B4-8A8F-19AFDB84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0E5D27-C447-432F-982D-B60FDD6F34A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357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59DBB-9256-464D-8A6A-8BDA7154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5E310-E6CB-4838-8E9B-B288DA552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BCF412A8-E798-47AD-ABD9-98D76A55D30B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0160C5-475D-401A-AEE2-2C04E99A1518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CC7CE9-9C7F-49C2-8609-47BF523390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26FD5F1-978C-45AF-9086-D5DBE1F01681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73AB1C-723A-4FB4-9B23-65BAF507483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DE5510-5094-4FA4-96E5-AD4841D1C38A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E2202-679F-48B0-B2DD-F6F54711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9E57-47B1-47B0-B526-3153E4B1E729}" type="datetime1">
              <a:rPr lang="en-US" smtClean="0"/>
              <a:t>8/29/2021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BC83D-E4C0-49E1-ADA1-1AF40398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211E-B2EA-4CDC-9E84-B6898394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E2F5FD-5D31-4C1D-82F8-93624C7B0A3C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65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8500-1605-41EA-A15F-9B79DF7E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4AC8-25A5-4D7F-BF23-CB20AA2EC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5D22-0146-4DE2-9E78-4C00333D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7773D-8987-489A-A650-3D6F7D5C7C38}" type="datetime1">
              <a:rPr lang="en-US" smtClean="0"/>
              <a:t>8/29/2021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9717A-A1FE-485D-AFFF-2C7026C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B88B-64CF-4100-8F07-D191DD79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4332FF-8349-42A5-B5C8-5EE3825CE25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8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BFE6C-EBF1-47DE-8468-E7125172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04992-D139-48DC-BCCE-D71EA23CA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A8C5E768-0E62-4DE7-A0AF-93121DA843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02845F-9E8A-41E1-B051-1AAA46C997A2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A45C410-5FD0-4339-A3BC-A865DE4190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B0B703-8BA8-483C-A433-C44C809687D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CFA03D-B879-419B-88B9-F4F3645C8AF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B0260A-6B2D-4F54-8614-60BC3103E166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AB8F6-0796-47E9-B1D4-760B7CCF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150C1-1D78-4D80-810D-E9E86F6E88AB}" type="datetime1">
              <a:rPr lang="en-US" smtClean="0"/>
              <a:t>8/29/2021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86FC0-7327-44D9-B689-0AE73FD2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9D265-BFBA-4C93-9B1A-B9483AE6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F5FEB-DE92-47DA-8C46-DC088E8960A4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11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37BE-B22F-40EE-94F0-04549BC5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71582-4BAF-4211-AD4A-476ED6EB11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DCF6B-C800-4345-BAE9-EE9FA659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E6190A1E-5381-43C4-B058-7758339984D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E35469-0BEA-4E5E-955F-1AA300A62DE5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F650BE-565E-4A52-8143-7A87700FC5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86A3F89-AA2A-44E5-915E-C47A069EB68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7F514-AB27-4489-8D3C-01DD1025DDA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41169F-1C39-4D04-AF32-D0D14D004B05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87465-759F-4895-8FC6-DD464FB9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CBD8-1588-4B6B-B74D-87480DDE94C0}" type="datetime1">
              <a:rPr lang="en-US" smtClean="0"/>
              <a:t>8/29/2021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1AA18-D8A5-44D9-881C-522258ED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A574-A76A-4F4C-8CBD-768278B6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3E083-ADC4-4391-83DD-781529A6611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7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B666-D6BE-4FA8-9CF1-F15FD58B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4B4A-DE64-4563-83CD-C40B1D681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A0314-0202-4E6D-8352-C28376A9C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56083-87B4-4603-B6FF-A9EB68E3E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3708CF-F028-4917-A9CB-59BF5248A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1B934BF-E239-47E1-93E9-EA3182162D21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BBF177-5044-426A-93ED-64BDC84BF18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4270648-77F5-4D28-B691-DA57AA28FD73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86B770-2F70-4B7B-9525-286BBD63AD7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DC14D-7AE3-41CD-ADFC-A3601D4F9DF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181834-8401-4B66-85EE-1CBF57807DA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3C091-3B62-4087-9A97-63BBE28C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4440-721C-4D75-BD4F-4CFB3D51CDCA}" type="datetime1">
              <a:rPr lang="en-US" smtClean="0"/>
              <a:t>8/29/2021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0710C3-2723-4847-BCAF-96D9FAE5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18B2C-95AC-4438-97FD-07ACF297B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B0F5A7-6E8A-4BCD-8F1F-233ECD21B26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32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9CF7F-748D-4598-983E-96A2BE2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6" name="Graphic 185">
            <a:extLst>
              <a:ext uri="{FF2B5EF4-FFF2-40B4-BE49-F238E27FC236}">
                <a16:creationId xmlns:a16="http://schemas.microsoft.com/office/drawing/2014/main" id="{DFD4D3BE-80D4-4E69-9C76-F0D8517DF690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B6E97F-00E1-4372-8978-8BCBDC9026E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C7651B7-7A30-4AFA-A4D7-0B0C5D2DDA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D2FC5CA-556B-4409-B084-34753A1F04E6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3FB41-EE1F-4889-9096-3A38936330D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DD19F3B-7B3E-4861-8FDA-D0116C96C16E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A2C46-C908-4010-AAE2-9FA41B14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01A64-483B-4532-94FB-D8F90CB6DEE0}" type="datetime1">
              <a:rPr lang="en-US" smtClean="0"/>
              <a:t>8/29/2021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F5279-7D37-4D98-9A70-987C84F6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6FAD0-59EF-49AA-BBC6-A0EC184D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6EB399-18D2-46D5-8757-35FCFF8EA80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85">
            <a:extLst>
              <a:ext uri="{FF2B5EF4-FFF2-40B4-BE49-F238E27FC236}">
                <a16:creationId xmlns:a16="http://schemas.microsoft.com/office/drawing/2014/main" id="{773CCE17-EE0F-40E0-B7AE-CF7677B64709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0AC6C4E-6EA5-454A-AB84-8B94D8B585EC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329338-925B-4677-BA6E-4357D37DB54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C0A08-043F-4818-BA1D-BCC9F811A87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B185DD-ED0D-4633-8098-95C4A6F177C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D50526-B611-40B6-BB45-AE82F0EF5992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8C302-4224-4668-8CAC-3267172A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FB39-20FB-4E2E-B861-45B709B9C3C5}" type="datetime1">
              <a:rPr lang="en-US" smtClean="0"/>
              <a:t>8/29/2021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C8FC22-AEB6-4BAF-BF93-41A2C757C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CA88A-5462-4F17-AFA0-52721ADD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CCC791-94D7-4BB8-9EDF-423CEA1F6215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67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AC37-C5B5-462A-BE4A-E55CEBF2A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B007F-32A8-4688-BBEF-4FCB99DF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2E2EB-BF8A-44A4-8AE0-BD6C31B1D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FC9E188F-54C8-4547-9F8C-525712AD7DB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C4538-3939-47A9-A590-09FF21960653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41CA75-5D05-4996-A26D-CE0C909CD5F7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305856-26BC-4BCC-BEF3-5E9CED94177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69651C-AC37-4CD2-8367-19297D7E2389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E9031B-BA8D-4D9D-9BB3-A16F7A80F85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840A2-CF60-4C47-B955-E65BC451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AC19-8BD6-476C-9770-8884373BCF00}" type="datetime1">
              <a:rPr lang="en-US" smtClean="0"/>
              <a:t>8/29/2021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DC6E-CC55-47AB-A405-5FB7EE2D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D5E7D-EBA7-4DB0-8C78-7EB8A85F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B051DE-636E-4B3C-9886-2055CE23E49A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1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1D355-3146-41D1-B7DC-20B8ACE3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D4AAFB-E8F8-4FD1-8C6A-ED2C3FAD5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51AF1-B16F-43B9-95CC-C17B570DE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C8B77273-9FF7-4B93-8385-AD09A5F86AE5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17A673-3729-4EAD-9E8C-52BEBF74B857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8DB752-94CD-4A94-BDE3-DD285EB89F3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F8DDFC-E5CA-4F36-B2BE-BCE49D4F6C9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B589AE-2F9C-4C83-8DC7-1205CB03752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9A2DE-3C9E-4CD0-8C7A-CC5F9F9942E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C8714-2467-4715-934E-6787C84F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68C53-8AD1-4F09-9486-FB3406B99CFA}" type="datetime1">
              <a:rPr lang="en-US" smtClean="0"/>
              <a:t>8/29/2021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F13D6-03EC-4D31-8BB1-9FFDE363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5D4DD-A2A4-4DF6-9527-E5F12FEB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202F3A-9FDE-4E11-B865-FBAEC415F88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41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BA543EDD-D0D2-447F-B24F-3717AF4B109D}" type="datetime1">
              <a:rPr lang="en-US" smtClean="0"/>
              <a:pPr/>
              <a:t>8/29/2021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F3450C42-9A0B-4425-92C2-70FCF7C45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267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7" r:id="rId5"/>
    <p:sldLayoutId id="2147483801" r:id="rId6"/>
    <p:sldLayoutId id="2147483802" r:id="rId7"/>
    <p:sldLayoutId id="2147483803" r:id="rId8"/>
    <p:sldLayoutId id="2147483806" r:id="rId9"/>
    <p:sldLayoutId id="2147483804" r:id="rId10"/>
    <p:sldLayoutId id="214748380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1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4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5E30BA-F099-4A60-8160-7BB95216DE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92" b="258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34" name="Rectangle 23">
            <a:extLst>
              <a:ext uri="{FF2B5EF4-FFF2-40B4-BE49-F238E27FC236}">
                <a16:creationId xmlns:a16="http://schemas.microsoft.com/office/drawing/2014/main" id="{7C10BC51-CA68-4DED-AB6D-130047878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7603955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aphic 190">
            <a:extLst>
              <a:ext uri="{FF2B5EF4-FFF2-40B4-BE49-F238E27FC236}">
                <a16:creationId xmlns:a16="http://schemas.microsoft.com/office/drawing/2014/main" id="{F3F5D407-83EF-4D7F-9DAF-4C3CEB778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76982" y="827494"/>
            <a:ext cx="1291642" cy="429215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C07906A-A83F-47F2-975A-C1756F4454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C38730D-4164-41D4-81C0-E9A070EA84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2539C73-C848-4608-957A-D6C016913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8736" y="533549"/>
            <a:ext cx="5356040" cy="5343028"/>
            <a:chOff x="739960" y="1925092"/>
            <a:chExt cx="4376696" cy="4366063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53EEDFE-1D2D-4938-9DF2-97FB4F709D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562" y="2003061"/>
              <a:ext cx="4288094" cy="4288094"/>
            </a:xfrm>
            <a:prstGeom prst="ellipse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EA4CF2D-570F-4529-ADDA-B37CF05B61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7929" y="2003061"/>
              <a:ext cx="4288094" cy="428809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33" name="Oval 32">
              <a:extLst>
                <a:ext uri="{FF2B5EF4-FFF2-40B4-BE49-F238E27FC236}">
                  <a16:creationId xmlns:a16="http://schemas.microsoft.com/office/drawing/2014/main" id="{CBE92B83-AFA7-40B1-9D3C-502840BAD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9960" y="1925092"/>
              <a:ext cx="4288094" cy="4288094"/>
            </a:xfrm>
            <a:prstGeom prst="ellips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9AFB6A67-EEF5-433F-A02B-493DB196A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988" y="1260910"/>
            <a:ext cx="3952428" cy="2819372"/>
          </a:xfrm>
        </p:spPr>
        <p:txBody>
          <a:bodyPr>
            <a:normAutofit/>
          </a:bodyPr>
          <a:lstStyle/>
          <a:p>
            <a:r>
              <a:rPr lang="zh-TW" altLang="en-US" sz="4800" u="sng" dirty="0"/>
              <a:t>讀懂課文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E4309C5-A2C6-4D83-9E6C-3D9DF1AC7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2032" y="4175698"/>
            <a:ext cx="3330341" cy="920783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L1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《</a:t>
            </a:r>
            <a:r>
              <a:rPr lang="zh-TW" altLang="en-US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踩影子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》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5" name="Graphic 212">
            <a:extLst>
              <a:ext uri="{FF2B5EF4-FFF2-40B4-BE49-F238E27FC236}">
                <a16:creationId xmlns:a16="http://schemas.microsoft.com/office/drawing/2014/main" id="{19A55484-B97B-45ED-A47D-EBECAC290D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7" name="Graphic 212">
            <a:extLst>
              <a:ext uri="{FF2B5EF4-FFF2-40B4-BE49-F238E27FC236}">
                <a16:creationId xmlns:a16="http://schemas.microsoft.com/office/drawing/2014/main" id="{B31CB7B9-2B8F-4AD6-9FFE-5DAE8E132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63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EF0C1264-C99F-4120-B089-FAAA74D67E84}"/>
              </a:ext>
            </a:extLst>
          </p:cNvPr>
          <p:cNvGrpSpPr/>
          <p:nvPr/>
        </p:nvGrpSpPr>
        <p:grpSpPr>
          <a:xfrm>
            <a:off x="951782" y="161469"/>
            <a:ext cx="10288436" cy="6535062"/>
            <a:chOff x="951782" y="161469"/>
            <a:chExt cx="10288436" cy="6535062"/>
          </a:xfrm>
        </p:grpSpPr>
        <p:grpSp>
          <p:nvGrpSpPr>
            <p:cNvPr id="2" name="群組 1">
              <a:extLst>
                <a:ext uri="{FF2B5EF4-FFF2-40B4-BE49-F238E27FC236}">
                  <a16:creationId xmlns:a16="http://schemas.microsoft.com/office/drawing/2014/main" id="{01DDE7FA-5BC7-4B71-BF98-D862F554D30D}"/>
                </a:ext>
              </a:extLst>
            </p:cNvPr>
            <p:cNvGrpSpPr/>
            <p:nvPr/>
          </p:nvGrpSpPr>
          <p:grpSpPr>
            <a:xfrm>
              <a:off x="951782" y="161469"/>
              <a:ext cx="10288436" cy="6535062"/>
              <a:chOff x="951782" y="161469"/>
              <a:chExt cx="10288436" cy="6535062"/>
            </a:xfrm>
          </p:grpSpPr>
          <p:grpSp>
            <p:nvGrpSpPr>
              <p:cNvPr id="3" name="群組 2">
                <a:extLst>
                  <a:ext uri="{FF2B5EF4-FFF2-40B4-BE49-F238E27FC236}">
                    <a16:creationId xmlns:a16="http://schemas.microsoft.com/office/drawing/2014/main" id="{0F0FE430-A40F-40A9-A40E-EE71D52A646C}"/>
                  </a:ext>
                </a:extLst>
              </p:cNvPr>
              <p:cNvGrpSpPr/>
              <p:nvPr/>
            </p:nvGrpSpPr>
            <p:grpSpPr>
              <a:xfrm>
                <a:off x="951782" y="161469"/>
                <a:ext cx="10288436" cy="6535062"/>
                <a:chOff x="951782" y="161469"/>
                <a:chExt cx="10288436" cy="6535062"/>
              </a:xfrm>
            </p:grpSpPr>
            <p:pic>
              <p:nvPicPr>
                <p:cNvPr id="29" name="圖片 28">
                  <a:extLst>
                    <a:ext uri="{FF2B5EF4-FFF2-40B4-BE49-F238E27FC236}">
                      <a16:creationId xmlns:a16="http://schemas.microsoft.com/office/drawing/2014/main" id="{03C51D70-4C56-4C92-84A9-1CE5397A1C0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51782" y="161469"/>
                  <a:ext cx="10288436" cy="6535062"/>
                </a:xfrm>
                <a:prstGeom prst="rect">
                  <a:avLst/>
                </a:prstGeom>
              </p:spPr>
            </p:pic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A9EF9B97-6E50-4893-8FDB-42EB2C0448B5}"/>
                    </a:ext>
                  </a:extLst>
                </p:cNvPr>
                <p:cNvSpPr/>
                <p:nvPr/>
              </p:nvSpPr>
              <p:spPr>
                <a:xfrm>
                  <a:off x="1192891" y="2052743"/>
                  <a:ext cx="1004223" cy="321189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TW" altLang="en-US" sz="2800" dirty="0">
                      <a:solidFill>
                        <a:srgbClr val="FF0000"/>
                      </a:solidFill>
                      <a:latin typeface="文鼎標楷注音" panose="03000600000000000000" pitchFamily="66" charset="-120"/>
                      <a:ea typeface="文鼎標楷注音" panose="03000600000000000000" pitchFamily="66" charset="-120"/>
                    </a:rPr>
                    <a:t>踩影子</a:t>
                  </a:r>
                </a:p>
              </p:txBody>
            </p:sp>
          </p:grp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CF64A0DD-D3B6-4BA0-8D69-869CECD6C022}"/>
                  </a:ext>
                </a:extLst>
              </p:cNvPr>
              <p:cNvSpPr/>
              <p:nvPr/>
            </p:nvSpPr>
            <p:spPr>
              <a:xfrm>
                <a:off x="5882222" y="470038"/>
                <a:ext cx="2907916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動作慢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C4CB4B15-F342-43F6-983C-5DCB667B4F8F}"/>
                  </a:ext>
                </a:extLst>
              </p:cNvPr>
              <p:cNvSpPr/>
              <p:nvPr/>
            </p:nvSpPr>
            <p:spPr>
              <a:xfrm>
                <a:off x="5882222" y="1176070"/>
                <a:ext cx="3562401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踩到他耳</a:t>
                </a: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latin typeface="文鼎標楷注音破音二" panose="03000600000000000000" pitchFamily="66" charset="-120"/>
                    <a:ea typeface="文鼎標楷注音破音二" panose="03000600000000000000" pitchFamily="66" charset="-120"/>
                    <a:cs typeface="Times New Roman" panose="02020603050405020304" pitchFamily="18" charset="0"/>
                  </a:rPr>
                  <a:t>朵</a:t>
                </a:r>
                <a:endParaRPr lang="zh-TW" sz="2800" kern="100" dirty="0">
                  <a:effectLst/>
                  <a:latin typeface="文鼎標楷注音破音二" panose="03000600000000000000" pitchFamily="66" charset="-120"/>
                  <a:ea typeface="文鼎標楷注音破音二" panose="03000600000000000000" pitchFamily="66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2FCBA9FE-66B5-4335-9012-9C624F80250F}"/>
                  </a:ext>
                </a:extLst>
              </p:cNvPr>
              <p:cNvSpPr/>
              <p:nvPr/>
            </p:nvSpPr>
            <p:spPr>
              <a:xfrm>
                <a:off x="5882222" y="1972729"/>
                <a:ext cx="3562401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踩到他的腳</a:t>
                </a:r>
                <a:endParaRPr lang="zh-TW" sz="2800" kern="100" dirty="0">
                  <a:effectLst/>
                  <a:latin typeface="文鼎標楷注音破音二" panose="03000600000000000000" pitchFamily="66" charset="-120"/>
                  <a:ea typeface="文鼎標楷注音破音二" panose="03000600000000000000" pitchFamily="66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E3F03C97-FD3F-4B4B-A907-EE8F2C0C29D2}"/>
                  </a:ext>
                </a:extLst>
              </p:cNvPr>
              <p:cNvSpPr/>
              <p:nvPr/>
            </p:nvSpPr>
            <p:spPr>
              <a:xfrm>
                <a:off x="9444623" y="1652762"/>
                <a:ext cx="1614561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哭了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ADDB4C86-3FEC-42CE-88B4-2B2802656FE9}"/>
                </a:ext>
              </a:extLst>
            </p:cNvPr>
            <p:cNvSpPr/>
            <p:nvPr/>
          </p:nvSpPr>
          <p:spPr>
            <a:xfrm>
              <a:off x="6381511" y="2950273"/>
              <a:ext cx="1614561" cy="387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停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85ABEE2-DD70-4AE6-A66F-4C8D603FECF8}"/>
                </a:ext>
              </a:extLst>
            </p:cNvPr>
            <p:cNvSpPr/>
            <p:nvPr/>
          </p:nvSpPr>
          <p:spPr>
            <a:xfrm>
              <a:off x="7511866" y="3144828"/>
              <a:ext cx="2684823" cy="6478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伸出腳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9800F6F-EF71-42BC-B307-C0BE5590F2C1}"/>
                </a:ext>
              </a:extLst>
            </p:cNvPr>
            <p:cNvSpPr/>
            <p:nvPr/>
          </p:nvSpPr>
          <p:spPr>
            <a:xfrm>
              <a:off x="7511865" y="4192422"/>
              <a:ext cx="3259054" cy="6478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踩小馬的頭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97A95CF0-2BB7-4BAA-A17D-8CA0BF020778}"/>
              </a:ext>
            </a:extLst>
          </p:cNvPr>
          <p:cNvSpPr/>
          <p:nvPr/>
        </p:nvSpPr>
        <p:spPr>
          <a:xfrm>
            <a:off x="2819003" y="4897029"/>
            <a:ext cx="8421215" cy="1833395"/>
          </a:xfrm>
          <a:prstGeom prst="round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082C433D-5BEB-46B3-AC1B-33CD5036EDF2}"/>
              </a:ext>
            </a:extLst>
          </p:cNvPr>
          <p:cNvGrpSpPr/>
          <p:nvPr/>
        </p:nvGrpSpPr>
        <p:grpSpPr>
          <a:xfrm>
            <a:off x="2252781" y="293353"/>
            <a:ext cx="9358007" cy="4433025"/>
            <a:chOff x="2539601" y="98910"/>
            <a:chExt cx="9358007" cy="423007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72E5BAA-4883-4653-B259-64A043090784}"/>
                </a:ext>
              </a:extLst>
            </p:cNvPr>
            <p:cNvSpPr/>
            <p:nvPr/>
          </p:nvSpPr>
          <p:spPr>
            <a:xfrm>
              <a:off x="2539601" y="98910"/>
              <a:ext cx="9298382" cy="4230078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:a16="http://schemas.microsoft.com/office/drawing/2014/main" id="{459EFC48-3F27-47B9-A8A7-A4005B34A1A3}"/>
                </a:ext>
              </a:extLst>
            </p:cNvPr>
            <p:cNvSpPr txBox="1"/>
            <p:nvPr/>
          </p:nvSpPr>
          <p:spPr>
            <a:xfrm>
              <a:off x="4274100" y="941216"/>
              <a:ext cx="7623508" cy="30460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1536065" indent="-1536065">
                <a:lnSpc>
                  <a:spcPct val="150000"/>
                </a:lnSpc>
                <a:spcAft>
                  <a:spcPts val="600"/>
                </a:spcAft>
              </a:pPr>
              <a:r>
                <a:rPr lang="zh-TW" altLang="en-US" sz="3200" kern="100" dirty="0">
                  <a:effectLst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三</a:t>
              </a:r>
              <a:r>
                <a:rPr lang="zh-TW" altLang="zh-TW" sz="32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、</a:t>
              </a:r>
              <a:r>
                <a:rPr lang="zh-TW" altLang="en-US" sz="3200" kern="100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結果</a:t>
              </a:r>
              <a:r>
                <a:rPr lang="zh-TW" altLang="zh-TW" sz="32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：</a:t>
              </a:r>
              <a:endParaRPr lang="en-US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indent="-1536065">
                <a:lnSpc>
                  <a:spcPct val="150000"/>
                </a:lnSpc>
                <a:spcAft>
                  <a:spcPts val="600"/>
                </a:spcAft>
              </a:pPr>
              <a:r>
                <a:rPr lang="zh-TW" altLang="zh-TW" sz="3200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對於小牛做的事，</a:t>
              </a:r>
              <a:endParaRPr lang="en-US" altLang="zh-TW" sz="32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indent="-1536065">
                <a:lnSpc>
                  <a:spcPct val="150000"/>
                </a:lnSpc>
                <a:spcAft>
                  <a:spcPts val="600"/>
                </a:spcAft>
              </a:pPr>
              <a:r>
                <a:rPr lang="zh-TW" altLang="zh-TW" sz="3200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大家的反</a:t>
              </a:r>
              <a:r>
                <a:rPr lang="zh-TW" altLang="zh-TW" sz="3200" dirty="0">
                  <a:effectLst/>
                  <a:latin typeface="文鼎標楷注音破音一" panose="03000600000000000000" pitchFamily="66" charset="-12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應</a:t>
              </a:r>
              <a:r>
                <a:rPr lang="zh-TW" altLang="zh-TW" sz="3200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如何？</a:t>
              </a:r>
              <a:endParaRPr lang="en-US" altLang="zh-TW" sz="3200" dirty="0">
                <a:effectLst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indent="-1536065">
                <a:lnSpc>
                  <a:spcPct val="150000"/>
                </a:lnSpc>
                <a:spcAft>
                  <a:spcPts val="600"/>
                </a:spcAft>
              </a:pPr>
              <a:r>
                <a:rPr lang="zh-TW" altLang="zh-TW" sz="3200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小牛的反</a:t>
              </a:r>
              <a:r>
                <a:rPr lang="zh-TW" altLang="zh-TW" sz="3200" dirty="0">
                  <a:latin typeface="文鼎標楷注音破音一" panose="03000600000000000000" pitchFamily="66" charset="-12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應</a:t>
              </a:r>
              <a:r>
                <a:rPr lang="zh-TW" altLang="zh-TW" sz="3200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是</a:t>
              </a:r>
              <a:r>
                <a:rPr lang="zh-TW" altLang="zh-TW" sz="3200" dirty="0">
                  <a:effectLst/>
                  <a:ea typeface="文鼎標楷注音破音三" panose="020F0800000000000000" pitchFamily="34" charset="-120"/>
                  <a:cs typeface="Times New Roman" panose="02020603050405020304" pitchFamily="18" charset="0"/>
                </a:rPr>
                <a:t>什</a:t>
              </a:r>
              <a:r>
                <a:rPr lang="zh-TW" altLang="zh-TW" sz="3200" dirty="0">
                  <a:effectLst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麼</a:t>
              </a:r>
              <a:r>
                <a:rPr lang="zh-TW" altLang="zh-TW" sz="3200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？</a:t>
              </a:r>
              <a:endParaRPr lang="zh-TW" altLang="zh-TW" sz="32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18" name="文字方塊 17">
              <a:extLst>
                <a:ext uri="{FF2B5EF4-FFF2-40B4-BE49-F238E27FC236}">
                  <a16:creationId xmlns:a16="http://schemas.microsoft.com/office/drawing/2014/main" id="{B159A01A-E67A-4C54-A92D-9C7FCF460A29}"/>
                </a:ext>
              </a:extLst>
            </p:cNvPr>
            <p:cNvSpPr txBox="1"/>
            <p:nvPr/>
          </p:nvSpPr>
          <p:spPr>
            <a:xfrm>
              <a:off x="2539601" y="230659"/>
              <a:ext cx="706753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b="1" u="sng" kern="100" dirty="0">
                  <a:effectLst/>
                  <a:latin typeface="文鼎標楷注音" panose="03000600000000000000" pitchFamily="66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L1</a:t>
              </a:r>
              <a:r>
                <a:rPr lang="zh-TW" altLang="zh-TW" b="1" u="sng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《踩影子》提問單</a:t>
              </a:r>
              <a:r>
                <a:rPr lang="zh-TW" altLang="zh-TW" sz="3200" b="1" u="sng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【讀懂課文】</a:t>
              </a:r>
              <a:endParaRPr lang="zh-TW" altLang="zh-TW" sz="3200" b="1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E44A88BE-AAC0-4757-90FF-5FBEA0EDD821}"/>
              </a:ext>
            </a:extLst>
          </p:cNvPr>
          <p:cNvSpPr/>
          <p:nvPr/>
        </p:nvSpPr>
        <p:spPr>
          <a:xfrm>
            <a:off x="5989191" y="5018666"/>
            <a:ext cx="3353066" cy="5997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說小牛犯規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7E0D91F-FFCD-46C4-8FDA-A616D84FD66D}"/>
              </a:ext>
            </a:extLst>
          </p:cNvPr>
          <p:cNvSpPr/>
          <p:nvPr/>
        </p:nvSpPr>
        <p:spPr>
          <a:xfrm>
            <a:off x="5993400" y="5988158"/>
            <a:ext cx="3353066" cy="5997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臉紅</a:t>
            </a:r>
            <a:r>
              <a:rPr lang="zh-TW" altLang="en-US" sz="2800" kern="100" dirty="0">
                <a:solidFill>
                  <a:srgbClr val="FF0000"/>
                </a:solidFill>
                <a:effectLst/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不</a:t>
            </a: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說話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27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E587C15B-908E-41C1-9AC4-2A200AE42A1A}"/>
              </a:ext>
            </a:extLst>
          </p:cNvPr>
          <p:cNvGrpSpPr/>
          <p:nvPr/>
        </p:nvGrpSpPr>
        <p:grpSpPr>
          <a:xfrm>
            <a:off x="951782" y="161469"/>
            <a:ext cx="10288436" cy="6568955"/>
            <a:chOff x="951782" y="161469"/>
            <a:chExt cx="10288436" cy="6568955"/>
          </a:xfrm>
        </p:grpSpPr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EF0C1264-C99F-4120-B089-FAAA74D67E84}"/>
                </a:ext>
              </a:extLst>
            </p:cNvPr>
            <p:cNvGrpSpPr/>
            <p:nvPr/>
          </p:nvGrpSpPr>
          <p:grpSpPr>
            <a:xfrm>
              <a:off x="951782" y="161469"/>
              <a:ext cx="10288436" cy="6535062"/>
              <a:chOff x="951782" y="161469"/>
              <a:chExt cx="10288436" cy="6535062"/>
            </a:xfrm>
          </p:grpSpPr>
          <p:grpSp>
            <p:nvGrpSpPr>
              <p:cNvPr id="2" name="群組 1">
                <a:extLst>
                  <a:ext uri="{FF2B5EF4-FFF2-40B4-BE49-F238E27FC236}">
                    <a16:creationId xmlns:a16="http://schemas.microsoft.com/office/drawing/2014/main" id="{01DDE7FA-5BC7-4B71-BF98-D862F554D30D}"/>
                  </a:ext>
                </a:extLst>
              </p:cNvPr>
              <p:cNvGrpSpPr/>
              <p:nvPr/>
            </p:nvGrpSpPr>
            <p:grpSpPr>
              <a:xfrm>
                <a:off x="951782" y="161469"/>
                <a:ext cx="10288436" cy="6535062"/>
                <a:chOff x="951782" y="161469"/>
                <a:chExt cx="10288436" cy="6535062"/>
              </a:xfrm>
            </p:grpSpPr>
            <p:grpSp>
              <p:nvGrpSpPr>
                <p:cNvPr id="3" name="群組 2">
                  <a:extLst>
                    <a:ext uri="{FF2B5EF4-FFF2-40B4-BE49-F238E27FC236}">
                      <a16:creationId xmlns:a16="http://schemas.microsoft.com/office/drawing/2014/main" id="{0F0FE430-A40F-40A9-A40E-EE71D52A646C}"/>
                    </a:ext>
                  </a:extLst>
                </p:cNvPr>
                <p:cNvGrpSpPr/>
                <p:nvPr/>
              </p:nvGrpSpPr>
              <p:grpSpPr>
                <a:xfrm>
                  <a:off x="951782" y="161469"/>
                  <a:ext cx="10288436" cy="6535062"/>
                  <a:chOff x="951782" y="161469"/>
                  <a:chExt cx="10288436" cy="6535062"/>
                </a:xfrm>
              </p:grpSpPr>
              <p:pic>
                <p:nvPicPr>
                  <p:cNvPr id="29" name="圖片 28">
                    <a:extLst>
                      <a:ext uri="{FF2B5EF4-FFF2-40B4-BE49-F238E27FC236}">
                        <a16:creationId xmlns:a16="http://schemas.microsoft.com/office/drawing/2014/main" id="{03C51D70-4C56-4C92-84A9-1CE5397A1C0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951782" y="161469"/>
                    <a:ext cx="10288436" cy="6535062"/>
                  </a:xfrm>
                  <a:prstGeom prst="rect">
                    <a:avLst/>
                  </a:prstGeom>
                </p:spPr>
              </p:pic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A9EF9B97-6E50-4893-8FDB-42EB2C0448B5}"/>
                      </a:ext>
                    </a:extLst>
                  </p:cNvPr>
                  <p:cNvSpPr/>
                  <p:nvPr/>
                </p:nvSpPr>
                <p:spPr>
                  <a:xfrm>
                    <a:off x="1192891" y="2052743"/>
                    <a:ext cx="1004223" cy="321189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TW" altLang="en-US" sz="2800" dirty="0">
                        <a:solidFill>
                          <a:srgbClr val="FF0000"/>
                        </a:solidFill>
                        <a:latin typeface="文鼎標楷注音" panose="03000600000000000000" pitchFamily="66" charset="-120"/>
                        <a:ea typeface="文鼎標楷注音" panose="03000600000000000000" pitchFamily="66" charset="-120"/>
                      </a:rPr>
                      <a:t>踩影子</a:t>
                    </a:r>
                  </a:p>
                </p:txBody>
              </p:sp>
            </p:grp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CF64A0DD-D3B6-4BA0-8D69-869CECD6C022}"/>
                    </a:ext>
                  </a:extLst>
                </p:cNvPr>
                <p:cNvSpPr/>
                <p:nvPr/>
              </p:nvSpPr>
              <p:spPr>
                <a:xfrm>
                  <a:off x="5882222" y="470038"/>
                  <a:ext cx="2907916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動作慢</a:t>
                  </a:r>
                  <a:endParaRPr lang="zh-TW" sz="28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C4CB4B15-F342-43F6-983C-5DCB667B4F8F}"/>
                    </a:ext>
                  </a:extLst>
                </p:cNvPr>
                <p:cNvSpPr/>
                <p:nvPr/>
              </p:nvSpPr>
              <p:spPr>
                <a:xfrm>
                  <a:off x="5882222" y="1176070"/>
                  <a:ext cx="356240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踩到他耳</a:t>
                  </a: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latin typeface="文鼎標楷注音破音二" panose="03000600000000000000" pitchFamily="66" charset="-120"/>
                      <a:ea typeface="文鼎標楷注音破音二" panose="03000600000000000000" pitchFamily="66" charset="-120"/>
                      <a:cs typeface="Times New Roman" panose="02020603050405020304" pitchFamily="18" charset="0"/>
                    </a:rPr>
                    <a:t>朵</a:t>
                  </a:r>
                  <a:endParaRPr lang="zh-TW" sz="2800" kern="100" dirty="0">
                    <a:effectLst/>
                    <a:latin typeface="文鼎標楷注音破音二" panose="03000600000000000000" pitchFamily="66" charset="-120"/>
                    <a:ea typeface="文鼎標楷注音破音二" panose="03000600000000000000" pitchFamily="66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2FCBA9FE-66B5-4335-9012-9C624F80250F}"/>
                    </a:ext>
                  </a:extLst>
                </p:cNvPr>
                <p:cNvSpPr/>
                <p:nvPr/>
              </p:nvSpPr>
              <p:spPr>
                <a:xfrm>
                  <a:off x="5882222" y="1972729"/>
                  <a:ext cx="356240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踩到他的腳</a:t>
                  </a:r>
                  <a:endParaRPr lang="zh-TW" sz="2800" kern="100" dirty="0">
                    <a:effectLst/>
                    <a:latin typeface="文鼎標楷注音破音二" panose="03000600000000000000" pitchFamily="66" charset="-120"/>
                    <a:ea typeface="文鼎標楷注音破音二" panose="03000600000000000000" pitchFamily="66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E3F03C97-FD3F-4B4B-A907-EE8F2C0C29D2}"/>
                    </a:ext>
                  </a:extLst>
                </p:cNvPr>
                <p:cNvSpPr/>
                <p:nvPr/>
              </p:nvSpPr>
              <p:spPr>
                <a:xfrm>
                  <a:off x="9444623" y="1652762"/>
                  <a:ext cx="161456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哭了</a:t>
                  </a:r>
                  <a:endParaRPr lang="zh-TW" sz="28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ADDB4C86-3FEC-42CE-88B4-2B2802656FE9}"/>
                  </a:ext>
                </a:extLst>
              </p:cNvPr>
              <p:cNvSpPr/>
              <p:nvPr/>
            </p:nvSpPr>
            <p:spPr>
              <a:xfrm>
                <a:off x="6381511" y="2950273"/>
                <a:ext cx="1614561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停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885ABEE2-DD70-4AE6-A66F-4C8D603FECF8}"/>
                  </a:ext>
                </a:extLst>
              </p:cNvPr>
              <p:cNvSpPr/>
              <p:nvPr/>
            </p:nvSpPr>
            <p:spPr>
              <a:xfrm>
                <a:off x="7511866" y="3144828"/>
                <a:ext cx="2684823" cy="6478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伸出腳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F9800F6F-EF71-42BC-B307-C0BE5590F2C1}"/>
                  </a:ext>
                </a:extLst>
              </p:cNvPr>
              <p:cNvSpPr/>
              <p:nvPr/>
            </p:nvSpPr>
            <p:spPr>
              <a:xfrm>
                <a:off x="7511865" y="4192422"/>
                <a:ext cx="3259054" cy="6478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踩小馬的頭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矩形: 圓角 12">
              <a:extLst>
                <a:ext uri="{FF2B5EF4-FFF2-40B4-BE49-F238E27FC236}">
                  <a16:creationId xmlns:a16="http://schemas.microsoft.com/office/drawing/2014/main" id="{97A95CF0-2BB7-4BAA-A17D-8CA0BF020778}"/>
                </a:ext>
              </a:extLst>
            </p:cNvPr>
            <p:cNvSpPr/>
            <p:nvPr/>
          </p:nvSpPr>
          <p:spPr>
            <a:xfrm>
              <a:off x="2819003" y="4897029"/>
              <a:ext cx="8421215" cy="1833395"/>
            </a:xfrm>
            <a:prstGeom prst="roundRect">
              <a:avLst/>
            </a:prstGeom>
            <a:noFill/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44A88BE-AAC0-4757-90FF-5FBEA0EDD821}"/>
                </a:ext>
              </a:extLst>
            </p:cNvPr>
            <p:cNvSpPr/>
            <p:nvPr/>
          </p:nvSpPr>
          <p:spPr>
            <a:xfrm>
              <a:off x="5989191" y="5018666"/>
              <a:ext cx="3353066" cy="5997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說小牛犯規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7E0D91F-FFCD-46C4-8FDA-A616D84FD66D}"/>
                </a:ext>
              </a:extLst>
            </p:cNvPr>
            <p:cNvSpPr/>
            <p:nvPr/>
          </p:nvSpPr>
          <p:spPr>
            <a:xfrm>
              <a:off x="5993400" y="5988158"/>
              <a:ext cx="3353066" cy="5997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臉紅</a:t>
              </a:r>
              <a:r>
                <a:rPr lang="zh-TW" altLang="en-US" sz="2800" kern="100" dirty="0">
                  <a:solidFill>
                    <a:srgbClr val="FF0000"/>
                  </a:solidFill>
                  <a:effectLst/>
                  <a:latin typeface="文鼎標楷注音破音一" panose="03000600000000000000" pitchFamily="66" charset="-12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不</a:t>
              </a: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說話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223BD597-0AB0-4674-8495-D39E464E691D}"/>
              </a:ext>
            </a:extLst>
          </p:cNvPr>
          <p:cNvGrpSpPr/>
          <p:nvPr/>
        </p:nvGrpSpPr>
        <p:grpSpPr>
          <a:xfrm>
            <a:off x="2621869" y="273283"/>
            <a:ext cx="9133843" cy="4375658"/>
            <a:chOff x="2587103" y="110258"/>
            <a:chExt cx="9133843" cy="3860418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E18E122-D46C-4BB8-B0BD-ABC6D8A0FC1A}"/>
                </a:ext>
              </a:extLst>
            </p:cNvPr>
            <p:cNvSpPr/>
            <p:nvPr/>
          </p:nvSpPr>
          <p:spPr>
            <a:xfrm>
              <a:off x="2587103" y="110258"/>
              <a:ext cx="9133843" cy="3860418"/>
            </a:xfrm>
            <a:prstGeom prst="rect">
              <a:avLst/>
            </a:prstGeom>
            <a:ln w="1524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文字方塊 26">
              <a:extLst>
                <a:ext uri="{FF2B5EF4-FFF2-40B4-BE49-F238E27FC236}">
                  <a16:creationId xmlns:a16="http://schemas.microsoft.com/office/drawing/2014/main" id="{71AE22E9-6B36-45DA-9314-B916F81682D1}"/>
                </a:ext>
              </a:extLst>
            </p:cNvPr>
            <p:cNvSpPr txBox="1"/>
            <p:nvPr/>
          </p:nvSpPr>
          <p:spPr>
            <a:xfrm>
              <a:off x="2587104" y="242006"/>
              <a:ext cx="3041802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4000" b="1" kern="100" dirty="0">
                  <a:effectLst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【</a:t>
              </a:r>
              <a:r>
                <a:rPr lang="zh-TW" altLang="en-US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挑戰題</a:t>
              </a:r>
              <a:r>
                <a:rPr lang="en-US" altLang="zh-TW" sz="4000" b="1" kern="100" dirty="0"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】</a:t>
              </a:r>
              <a:endParaRPr lang="zh-TW" altLang="zh-TW" sz="4000" b="1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5B90B297-09A0-4013-9A5C-1BCD87D87FC4}"/>
              </a:ext>
            </a:extLst>
          </p:cNvPr>
          <p:cNvSpPr txBox="1"/>
          <p:nvPr/>
        </p:nvSpPr>
        <p:spPr>
          <a:xfrm>
            <a:off x="3680592" y="1680500"/>
            <a:ext cx="7559626" cy="161646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600" kern="100" dirty="0">
                <a:latin typeface="Algerian" panose="04020705040A02060702" pitchFamily="82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4.</a:t>
            </a:r>
            <a:r>
              <a:rPr lang="zh-TW" altLang="zh-TW" sz="32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大家說小牛犯規，是因為小牛做了</a:t>
            </a:r>
            <a:r>
              <a:rPr lang="zh-TW" altLang="zh-TW" sz="3200" dirty="0">
                <a:latin typeface="文鼎標楷注音破音三" panose="020F0800000000000000" pitchFamily="34" charset="-120"/>
                <a:ea typeface="文鼎標楷注音破音三" panose="020F0800000000000000" pitchFamily="34" charset="-120"/>
              </a:rPr>
              <a:t>什</a:t>
            </a:r>
            <a:r>
              <a:rPr lang="zh-TW" altLang="zh-TW" sz="3200" dirty="0"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麼</a:t>
            </a:r>
            <a:r>
              <a:rPr lang="zh-TW" altLang="zh-TW" sz="3600" b="1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犯規的事</a:t>
            </a:r>
            <a:r>
              <a:rPr lang="zh-TW" altLang="zh-TW" sz="32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15676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E587C15B-908E-41C1-9AC4-2A200AE42A1A}"/>
              </a:ext>
            </a:extLst>
          </p:cNvPr>
          <p:cNvGrpSpPr/>
          <p:nvPr/>
        </p:nvGrpSpPr>
        <p:grpSpPr>
          <a:xfrm>
            <a:off x="951782" y="144522"/>
            <a:ext cx="10288436" cy="6568955"/>
            <a:chOff x="951782" y="161469"/>
            <a:chExt cx="10288436" cy="6568955"/>
          </a:xfrm>
        </p:grpSpPr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EF0C1264-C99F-4120-B089-FAAA74D67E84}"/>
                </a:ext>
              </a:extLst>
            </p:cNvPr>
            <p:cNvGrpSpPr/>
            <p:nvPr/>
          </p:nvGrpSpPr>
          <p:grpSpPr>
            <a:xfrm>
              <a:off x="951782" y="161469"/>
              <a:ext cx="10288436" cy="6535062"/>
              <a:chOff x="951782" y="161469"/>
              <a:chExt cx="10288436" cy="6535062"/>
            </a:xfrm>
          </p:grpSpPr>
          <p:grpSp>
            <p:nvGrpSpPr>
              <p:cNvPr id="2" name="群組 1">
                <a:extLst>
                  <a:ext uri="{FF2B5EF4-FFF2-40B4-BE49-F238E27FC236}">
                    <a16:creationId xmlns:a16="http://schemas.microsoft.com/office/drawing/2014/main" id="{01DDE7FA-5BC7-4B71-BF98-D862F554D30D}"/>
                  </a:ext>
                </a:extLst>
              </p:cNvPr>
              <p:cNvGrpSpPr/>
              <p:nvPr/>
            </p:nvGrpSpPr>
            <p:grpSpPr>
              <a:xfrm>
                <a:off x="951782" y="161469"/>
                <a:ext cx="10288436" cy="6535062"/>
                <a:chOff x="951782" y="161469"/>
                <a:chExt cx="10288436" cy="6535062"/>
              </a:xfrm>
            </p:grpSpPr>
            <p:grpSp>
              <p:nvGrpSpPr>
                <p:cNvPr id="3" name="群組 2">
                  <a:extLst>
                    <a:ext uri="{FF2B5EF4-FFF2-40B4-BE49-F238E27FC236}">
                      <a16:creationId xmlns:a16="http://schemas.microsoft.com/office/drawing/2014/main" id="{0F0FE430-A40F-40A9-A40E-EE71D52A646C}"/>
                    </a:ext>
                  </a:extLst>
                </p:cNvPr>
                <p:cNvGrpSpPr/>
                <p:nvPr/>
              </p:nvGrpSpPr>
              <p:grpSpPr>
                <a:xfrm>
                  <a:off x="951782" y="161469"/>
                  <a:ext cx="10288436" cy="6535062"/>
                  <a:chOff x="951782" y="161469"/>
                  <a:chExt cx="10288436" cy="6535062"/>
                </a:xfrm>
              </p:grpSpPr>
              <p:pic>
                <p:nvPicPr>
                  <p:cNvPr id="29" name="圖片 28">
                    <a:extLst>
                      <a:ext uri="{FF2B5EF4-FFF2-40B4-BE49-F238E27FC236}">
                        <a16:creationId xmlns:a16="http://schemas.microsoft.com/office/drawing/2014/main" id="{03C51D70-4C56-4C92-84A9-1CE5397A1C0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951782" y="161469"/>
                    <a:ext cx="10288436" cy="6535062"/>
                  </a:xfrm>
                  <a:prstGeom prst="rect">
                    <a:avLst/>
                  </a:prstGeom>
                </p:spPr>
              </p:pic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A9EF9B97-6E50-4893-8FDB-42EB2C0448B5}"/>
                      </a:ext>
                    </a:extLst>
                  </p:cNvPr>
                  <p:cNvSpPr/>
                  <p:nvPr/>
                </p:nvSpPr>
                <p:spPr>
                  <a:xfrm>
                    <a:off x="1192891" y="2052743"/>
                    <a:ext cx="1004223" cy="321189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TW" altLang="en-US" sz="2800" dirty="0">
                        <a:solidFill>
                          <a:srgbClr val="FF0000"/>
                        </a:solidFill>
                        <a:latin typeface="文鼎標楷注音" panose="03000600000000000000" pitchFamily="66" charset="-120"/>
                        <a:ea typeface="文鼎標楷注音" panose="03000600000000000000" pitchFamily="66" charset="-120"/>
                      </a:rPr>
                      <a:t>踩影子</a:t>
                    </a:r>
                  </a:p>
                </p:txBody>
              </p:sp>
            </p:grp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CF64A0DD-D3B6-4BA0-8D69-869CECD6C022}"/>
                    </a:ext>
                  </a:extLst>
                </p:cNvPr>
                <p:cNvSpPr/>
                <p:nvPr/>
              </p:nvSpPr>
              <p:spPr>
                <a:xfrm>
                  <a:off x="5882222" y="470038"/>
                  <a:ext cx="2907916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動作慢</a:t>
                  </a:r>
                  <a:endParaRPr lang="zh-TW" sz="28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C4CB4B15-F342-43F6-983C-5DCB667B4F8F}"/>
                    </a:ext>
                  </a:extLst>
                </p:cNvPr>
                <p:cNvSpPr/>
                <p:nvPr/>
              </p:nvSpPr>
              <p:spPr>
                <a:xfrm>
                  <a:off x="5882222" y="1176070"/>
                  <a:ext cx="356240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踩到他耳</a:t>
                  </a: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latin typeface="文鼎標楷注音破音二" panose="03000600000000000000" pitchFamily="66" charset="-120"/>
                      <a:ea typeface="文鼎標楷注音破音二" panose="03000600000000000000" pitchFamily="66" charset="-120"/>
                      <a:cs typeface="Times New Roman" panose="02020603050405020304" pitchFamily="18" charset="0"/>
                    </a:rPr>
                    <a:t>朵</a:t>
                  </a:r>
                  <a:endParaRPr lang="zh-TW" sz="2800" kern="100" dirty="0">
                    <a:effectLst/>
                    <a:latin typeface="文鼎標楷注音破音二" panose="03000600000000000000" pitchFamily="66" charset="-120"/>
                    <a:ea typeface="文鼎標楷注音破音二" panose="03000600000000000000" pitchFamily="66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2FCBA9FE-66B5-4335-9012-9C624F80250F}"/>
                    </a:ext>
                  </a:extLst>
                </p:cNvPr>
                <p:cNvSpPr/>
                <p:nvPr/>
              </p:nvSpPr>
              <p:spPr>
                <a:xfrm>
                  <a:off x="5882222" y="1972729"/>
                  <a:ext cx="356240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踩到他的腳</a:t>
                  </a:r>
                  <a:endParaRPr lang="zh-TW" sz="2800" kern="100" dirty="0">
                    <a:effectLst/>
                    <a:latin typeface="文鼎標楷注音破音二" panose="03000600000000000000" pitchFamily="66" charset="-120"/>
                    <a:ea typeface="文鼎標楷注音破音二" panose="03000600000000000000" pitchFamily="66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E3F03C97-FD3F-4B4B-A907-EE8F2C0C29D2}"/>
                    </a:ext>
                  </a:extLst>
                </p:cNvPr>
                <p:cNvSpPr/>
                <p:nvPr/>
              </p:nvSpPr>
              <p:spPr>
                <a:xfrm>
                  <a:off x="9444623" y="1652762"/>
                  <a:ext cx="161456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哭了</a:t>
                  </a:r>
                  <a:endParaRPr lang="zh-TW" sz="28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ADDB4C86-3FEC-42CE-88B4-2B2802656FE9}"/>
                  </a:ext>
                </a:extLst>
              </p:cNvPr>
              <p:cNvSpPr/>
              <p:nvPr/>
            </p:nvSpPr>
            <p:spPr>
              <a:xfrm>
                <a:off x="6381511" y="2950273"/>
                <a:ext cx="1614561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停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885ABEE2-DD70-4AE6-A66F-4C8D603FECF8}"/>
                  </a:ext>
                </a:extLst>
              </p:cNvPr>
              <p:cNvSpPr/>
              <p:nvPr/>
            </p:nvSpPr>
            <p:spPr>
              <a:xfrm>
                <a:off x="7511866" y="3144828"/>
                <a:ext cx="2684823" cy="6478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伸出腳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F9800F6F-EF71-42BC-B307-C0BE5590F2C1}"/>
                  </a:ext>
                </a:extLst>
              </p:cNvPr>
              <p:cNvSpPr/>
              <p:nvPr/>
            </p:nvSpPr>
            <p:spPr>
              <a:xfrm>
                <a:off x="7511865" y="4192422"/>
                <a:ext cx="3259054" cy="6478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踩小馬的頭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矩形: 圓角 12">
              <a:extLst>
                <a:ext uri="{FF2B5EF4-FFF2-40B4-BE49-F238E27FC236}">
                  <a16:creationId xmlns:a16="http://schemas.microsoft.com/office/drawing/2014/main" id="{97A95CF0-2BB7-4BAA-A17D-8CA0BF020778}"/>
                </a:ext>
              </a:extLst>
            </p:cNvPr>
            <p:cNvSpPr/>
            <p:nvPr/>
          </p:nvSpPr>
          <p:spPr>
            <a:xfrm>
              <a:off x="2819003" y="4897029"/>
              <a:ext cx="8421215" cy="1833395"/>
            </a:xfrm>
            <a:prstGeom prst="roundRect">
              <a:avLst/>
            </a:prstGeom>
            <a:noFill/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44A88BE-AAC0-4757-90FF-5FBEA0EDD821}"/>
                </a:ext>
              </a:extLst>
            </p:cNvPr>
            <p:cNvSpPr/>
            <p:nvPr/>
          </p:nvSpPr>
          <p:spPr>
            <a:xfrm>
              <a:off x="5989191" y="5018666"/>
              <a:ext cx="3353066" cy="5997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說小牛犯規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7E0D91F-FFCD-46C4-8FDA-A616D84FD66D}"/>
                </a:ext>
              </a:extLst>
            </p:cNvPr>
            <p:cNvSpPr/>
            <p:nvPr/>
          </p:nvSpPr>
          <p:spPr>
            <a:xfrm>
              <a:off x="5993400" y="5988158"/>
              <a:ext cx="3353066" cy="5997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臉紅</a:t>
              </a:r>
              <a:r>
                <a:rPr lang="zh-TW" altLang="en-US" sz="2800" kern="100" dirty="0">
                  <a:solidFill>
                    <a:srgbClr val="FF0000"/>
                  </a:solidFill>
                  <a:effectLst/>
                  <a:latin typeface="文鼎標楷注音破音一" panose="03000600000000000000" pitchFamily="66" charset="-12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不</a:t>
              </a: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說話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223BD597-0AB0-4674-8495-D39E464E691D}"/>
              </a:ext>
            </a:extLst>
          </p:cNvPr>
          <p:cNvGrpSpPr/>
          <p:nvPr/>
        </p:nvGrpSpPr>
        <p:grpSpPr>
          <a:xfrm>
            <a:off x="2621869" y="273283"/>
            <a:ext cx="9133843" cy="4375658"/>
            <a:chOff x="2587103" y="110258"/>
            <a:chExt cx="9133843" cy="3860418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E18E122-D46C-4BB8-B0BD-ABC6D8A0FC1A}"/>
                </a:ext>
              </a:extLst>
            </p:cNvPr>
            <p:cNvSpPr/>
            <p:nvPr/>
          </p:nvSpPr>
          <p:spPr>
            <a:xfrm>
              <a:off x="2587103" y="110258"/>
              <a:ext cx="9133843" cy="3860418"/>
            </a:xfrm>
            <a:prstGeom prst="rect">
              <a:avLst/>
            </a:prstGeom>
            <a:ln w="1524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文字方塊 26">
              <a:extLst>
                <a:ext uri="{FF2B5EF4-FFF2-40B4-BE49-F238E27FC236}">
                  <a16:creationId xmlns:a16="http://schemas.microsoft.com/office/drawing/2014/main" id="{71AE22E9-6B36-45DA-9314-B916F81682D1}"/>
                </a:ext>
              </a:extLst>
            </p:cNvPr>
            <p:cNvSpPr txBox="1"/>
            <p:nvPr/>
          </p:nvSpPr>
          <p:spPr>
            <a:xfrm>
              <a:off x="2587104" y="242006"/>
              <a:ext cx="3041802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4000" b="1" kern="100" dirty="0">
                  <a:effectLst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【</a:t>
              </a:r>
              <a:r>
                <a:rPr lang="zh-TW" altLang="en-US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挑戰題</a:t>
              </a:r>
              <a:r>
                <a:rPr lang="en-US" altLang="zh-TW" sz="4000" b="1" kern="100" dirty="0"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】</a:t>
              </a:r>
              <a:endParaRPr lang="zh-TW" altLang="zh-TW" sz="4000" b="1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5B90B297-09A0-4013-9A5C-1BCD87D87FC4}"/>
              </a:ext>
            </a:extLst>
          </p:cNvPr>
          <p:cNvSpPr txBox="1"/>
          <p:nvPr/>
        </p:nvSpPr>
        <p:spPr>
          <a:xfrm>
            <a:off x="3242187" y="1687348"/>
            <a:ext cx="7998031" cy="161646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600" kern="100" dirty="0">
                <a:latin typeface="Algerian" panose="04020705040A02060702" pitchFamily="82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5.</a:t>
            </a:r>
            <a:r>
              <a:rPr lang="zh-TW" altLang="zh-TW" dirty="0"/>
              <a:t> </a:t>
            </a:r>
            <a:r>
              <a:rPr lang="zh-TW" altLang="zh-TW" sz="2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「小牛紅著臉</a:t>
            </a:r>
            <a:r>
              <a:rPr lang="zh-TW" altLang="zh-TW" sz="2800" dirty="0"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不</a:t>
            </a:r>
            <a:r>
              <a:rPr lang="zh-TW" altLang="zh-TW" sz="2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說話。」</a:t>
            </a:r>
            <a:endParaRPr lang="en-US" altLang="zh-TW" sz="2800" dirty="0"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r>
              <a:rPr lang="zh-TW" altLang="zh-TW" sz="2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這時</a:t>
            </a:r>
            <a:r>
              <a:rPr lang="zh-TW" altLang="zh-TW" sz="3600" b="1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小牛的心情</a:t>
            </a:r>
            <a:r>
              <a:rPr lang="zh-TW" altLang="zh-TW" sz="2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應該是怎麼樣</a:t>
            </a:r>
            <a:r>
              <a:rPr lang="zh-TW" altLang="zh-TW" sz="32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55319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E587C15B-908E-41C1-9AC4-2A200AE42A1A}"/>
              </a:ext>
            </a:extLst>
          </p:cNvPr>
          <p:cNvGrpSpPr/>
          <p:nvPr/>
        </p:nvGrpSpPr>
        <p:grpSpPr>
          <a:xfrm>
            <a:off x="118753" y="517728"/>
            <a:ext cx="8663272" cy="5336806"/>
            <a:chOff x="951782" y="161469"/>
            <a:chExt cx="10288436" cy="6535062"/>
          </a:xfrm>
        </p:grpSpPr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EF0C1264-C99F-4120-B089-FAAA74D67E84}"/>
                </a:ext>
              </a:extLst>
            </p:cNvPr>
            <p:cNvGrpSpPr/>
            <p:nvPr/>
          </p:nvGrpSpPr>
          <p:grpSpPr>
            <a:xfrm>
              <a:off x="951782" y="161469"/>
              <a:ext cx="10288436" cy="6535062"/>
              <a:chOff x="951782" y="161469"/>
              <a:chExt cx="10288436" cy="6535062"/>
            </a:xfrm>
          </p:grpSpPr>
          <p:grpSp>
            <p:nvGrpSpPr>
              <p:cNvPr id="2" name="群組 1">
                <a:extLst>
                  <a:ext uri="{FF2B5EF4-FFF2-40B4-BE49-F238E27FC236}">
                    <a16:creationId xmlns:a16="http://schemas.microsoft.com/office/drawing/2014/main" id="{01DDE7FA-5BC7-4B71-BF98-D862F554D30D}"/>
                  </a:ext>
                </a:extLst>
              </p:cNvPr>
              <p:cNvGrpSpPr/>
              <p:nvPr/>
            </p:nvGrpSpPr>
            <p:grpSpPr>
              <a:xfrm>
                <a:off x="951782" y="161469"/>
                <a:ext cx="10288436" cy="6535062"/>
                <a:chOff x="951782" y="161469"/>
                <a:chExt cx="10288436" cy="6535062"/>
              </a:xfrm>
            </p:grpSpPr>
            <p:grpSp>
              <p:nvGrpSpPr>
                <p:cNvPr id="3" name="群組 2">
                  <a:extLst>
                    <a:ext uri="{FF2B5EF4-FFF2-40B4-BE49-F238E27FC236}">
                      <a16:creationId xmlns:a16="http://schemas.microsoft.com/office/drawing/2014/main" id="{0F0FE430-A40F-40A9-A40E-EE71D52A646C}"/>
                    </a:ext>
                  </a:extLst>
                </p:cNvPr>
                <p:cNvGrpSpPr/>
                <p:nvPr/>
              </p:nvGrpSpPr>
              <p:grpSpPr>
                <a:xfrm>
                  <a:off x="951782" y="161469"/>
                  <a:ext cx="10288436" cy="6535062"/>
                  <a:chOff x="951782" y="161469"/>
                  <a:chExt cx="10288436" cy="6535062"/>
                </a:xfrm>
              </p:grpSpPr>
              <p:pic>
                <p:nvPicPr>
                  <p:cNvPr id="29" name="圖片 28">
                    <a:extLst>
                      <a:ext uri="{FF2B5EF4-FFF2-40B4-BE49-F238E27FC236}">
                        <a16:creationId xmlns:a16="http://schemas.microsoft.com/office/drawing/2014/main" id="{03C51D70-4C56-4C92-84A9-1CE5397A1C0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951782" y="161469"/>
                    <a:ext cx="10288436" cy="6535062"/>
                  </a:xfrm>
                  <a:prstGeom prst="rect">
                    <a:avLst/>
                  </a:prstGeom>
                </p:spPr>
              </p:pic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A9EF9B97-6E50-4893-8FDB-42EB2C0448B5}"/>
                      </a:ext>
                    </a:extLst>
                  </p:cNvPr>
                  <p:cNvSpPr/>
                  <p:nvPr/>
                </p:nvSpPr>
                <p:spPr>
                  <a:xfrm>
                    <a:off x="1192891" y="2052743"/>
                    <a:ext cx="1004223" cy="321189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TW" altLang="en-US" sz="2400" dirty="0">
                        <a:solidFill>
                          <a:srgbClr val="FF0000"/>
                        </a:solidFill>
                        <a:latin typeface="文鼎標楷注音" panose="03000600000000000000" pitchFamily="66" charset="-120"/>
                        <a:ea typeface="文鼎標楷注音" panose="03000600000000000000" pitchFamily="66" charset="-120"/>
                      </a:rPr>
                      <a:t>踩影子</a:t>
                    </a:r>
                  </a:p>
                </p:txBody>
              </p:sp>
            </p:grp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CF64A0DD-D3B6-4BA0-8D69-869CECD6C022}"/>
                    </a:ext>
                  </a:extLst>
                </p:cNvPr>
                <p:cNvSpPr/>
                <p:nvPr/>
              </p:nvSpPr>
              <p:spPr>
                <a:xfrm>
                  <a:off x="5882222" y="470038"/>
                  <a:ext cx="2907916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sz="24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動作慢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C4CB4B15-F342-43F6-983C-5DCB667B4F8F}"/>
                    </a:ext>
                  </a:extLst>
                </p:cNvPr>
                <p:cNvSpPr/>
                <p:nvPr/>
              </p:nvSpPr>
              <p:spPr>
                <a:xfrm>
                  <a:off x="5882222" y="1176070"/>
                  <a:ext cx="356240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4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踩到他耳</a:t>
                  </a:r>
                  <a:r>
                    <a:rPr lang="zh-TW" altLang="en-US" sz="2400" kern="100" dirty="0">
                      <a:solidFill>
                        <a:srgbClr val="FF0000"/>
                      </a:solidFill>
                      <a:effectLst/>
                      <a:latin typeface="文鼎標楷注音破音二" panose="03000600000000000000" pitchFamily="66" charset="-120"/>
                      <a:ea typeface="文鼎標楷注音破音二" panose="03000600000000000000" pitchFamily="66" charset="-120"/>
                      <a:cs typeface="Times New Roman" panose="02020603050405020304" pitchFamily="18" charset="0"/>
                    </a:rPr>
                    <a:t>朵</a:t>
                  </a:r>
                  <a:endParaRPr lang="zh-TW" sz="2400" kern="100" dirty="0">
                    <a:effectLst/>
                    <a:latin typeface="文鼎標楷注音破音二" panose="03000600000000000000" pitchFamily="66" charset="-120"/>
                    <a:ea typeface="文鼎標楷注音破音二" panose="03000600000000000000" pitchFamily="66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2FCBA9FE-66B5-4335-9012-9C624F80250F}"/>
                    </a:ext>
                  </a:extLst>
                </p:cNvPr>
                <p:cNvSpPr/>
                <p:nvPr/>
              </p:nvSpPr>
              <p:spPr>
                <a:xfrm>
                  <a:off x="5882222" y="1972729"/>
                  <a:ext cx="356240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4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踩到他的腳</a:t>
                  </a:r>
                  <a:endParaRPr lang="zh-TW" sz="2400" kern="100" dirty="0">
                    <a:effectLst/>
                    <a:latin typeface="文鼎標楷注音破音二" panose="03000600000000000000" pitchFamily="66" charset="-120"/>
                    <a:ea typeface="文鼎標楷注音破音二" panose="03000600000000000000" pitchFamily="66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E3F03C97-FD3F-4B4B-A907-EE8F2C0C29D2}"/>
                    </a:ext>
                  </a:extLst>
                </p:cNvPr>
                <p:cNvSpPr/>
                <p:nvPr/>
              </p:nvSpPr>
              <p:spPr>
                <a:xfrm>
                  <a:off x="9444623" y="1652762"/>
                  <a:ext cx="161456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4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哭了</a:t>
                  </a:r>
                  <a:endParaRPr lang="zh-TW" sz="24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ADDB4C86-3FEC-42CE-88B4-2B2802656FE9}"/>
                  </a:ext>
                </a:extLst>
              </p:cNvPr>
              <p:cNvSpPr/>
              <p:nvPr/>
            </p:nvSpPr>
            <p:spPr>
              <a:xfrm>
                <a:off x="6381511" y="2950273"/>
                <a:ext cx="1614561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4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停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885ABEE2-DD70-4AE6-A66F-4C8D603FECF8}"/>
                  </a:ext>
                </a:extLst>
              </p:cNvPr>
              <p:cNvSpPr/>
              <p:nvPr/>
            </p:nvSpPr>
            <p:spPr>
              <a:xfrm>
                <a:off x="7511866" y="3144828"/>
                <a:ext cx="2684823" cy="6478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4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伸出腳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F9800F6F-EF71-42BC-B307-C0BE5590F2C1}"/>
                  </a:ext>
                </a:extLst>
              </p:cNvPr>
              <p:cNvSpPr/>
              <p:nvPr/>
            </p:nvSpPr>
            <p:spPr>
              <a:xfrm>
                <a:off x="7511865" y="4192422"/>
                <a:ext cx="3259054" cy="6478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4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踩小馬的頭</a:t>
                </a:r>
                <a:endParaRPr lang="zh-TW" sz="24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44A88BE-AAC0-4757-90FF-5FBEA0EDD821}"/>
                </a:ext>
              </a:extLst>
            </p:cNvPr>
            <p:cNvSpPr/>
            <p:nvPr/>
          </p:nvSpPr>
          <p:spPr>
            <a:xfrm>
              <a:off x="5989191" y="5018666"/>
              <a:ext cx="3353066" cy="5997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sz="24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說小牛犯規</a:t>
              </a:r>
              <a:endParaRPr lang="zh-TW" sz="24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7E0D91F-FFCD-46C4-8FDA-A616D84FD66D}"/>
                </a:ext>
              </a:extLst>
            </p:cNvPr>
            <p:cNvSpPr/>
            <p:nvPr/>
          </p:nvSpPr>
          <p:spPr>
            <a:xfrm>
              <a:off x="5993400" y="5988158"/>
              <a:ext cx="3353066" cy="5997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4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臉紅</a:t>
              </a:r>
              <a:r>
                <a:rPr lang="zh-TW" altLang="en-US" sz="2400" kern="100" dirty="0">
                  <a:solidFill>
                    <a:srgbClr val="FF0000"/>
                  </a:solidFill>
                  <a:effectLst/>
                  <a:latin typeface="文鼎標楷注音破音一" panose="03000600000000000000" pitchFamily="66" charset="-12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不</a:t>
              </a:r>
              <a:r>
                <a:rPr lang="zh-TW" altLang="en-US" sz="24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說話</a:t>
              </a:r>
              <a:endParaRPr lang="zh-TW" sz="24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群組 7">
            <a:extLst>
              <a:ext uri="{FF2B5EF4-FFF2-40B4-BE49-F238E27FC236}">
                <a16:creationId xmlns:a16="http://schemas.microsoft.com/office/drawing/2014/main" id="{924E39DC-9399-4226-9E1B-8B8E3B4C8CBC}"/>
              </a:ext>
            </a:extLst>
          </p:cNvPr>
          <p:cNvGrpSpPr/>
          <p:nvPr/>
        </p:nvGrpSpPr>
        <p:grpSpPr>
          <a:xfrm>
            <a:off x="8386857" y="252425"/>
            <a:ext cx="3563951" cy="6353149"/>
            <a:chOff x="8629588" y="252424"/>
            <a:chExt cx="3345517" cy="6353149"/>
          </a:xfrm>
        </p:grpSpPr>
        <p:grpSp>
          <p:nvGrpSpPr>
            <p:cNvPr id="31" name="群組 30">
              <a:extLst>
                <a:ext uri="{FF2B5EF4-FFF2-40B4-BE49-F238E27FC236}">
                  <a16:creationId xmlns:a16="http://schemas.microsoft.com/office/drawing/2014/main" id="{30663099-5BC9-4EB0-97C4-C99D4637BF4C}"/>
                </a:ext>
              </a:extLst>
            </p:cNvPr>
            <p:cNvGrpSpPr/>
            <p:nvPr/>
          </p:nvGrpSpPr>
          <p:grpSpPr>
            <a:xfrm>
              <a:off x="8629588" y="252424"/>
              <a:ext cx="3345517" cy="6353149"/>
              <a:chOff x="2587105" y="97584"/>
              <a:chExt cx="9133843" cy="3860418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544D9C65-A36E-46EE-83C1-6E86B9FCB500}"/>
                  </a:ext>
                </a:extLst>
              </p:cNvPr>
              <p:cNvSpPr/>
              <p:nvPr/>
            </p:nvSpPr>
            <p:spPr>
              <a:xfrm>
                <a:off x="2587105" y="97584"/>
                <a:ext cx="9133843" cy="3860418"/>
              </a:xfrm>
              <a:prstGeom prst="rect">
                <a:avLst/>
              </a:prstGeom>
              <a:ln w="152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文字方塊 32">
                <a:extLst>
                  <a:ext uri="{FF2B5EF4-FFF2-40B4-BE49-F238E27FC236}">
                    <a16:creationId xmlns:a16="http://schemas.microsoft.com/office/drawing/2014/main" id="{B5FE90C8-FC67-4DC5-9A8D-81860EEE5D42}"/>
                  </a:ext>
                </a:extLst>
              </p:cNvPr>
              <p:cNvSpPr txBox="1"/>
              <p:nvPr/>
            </p:nvSpPr>
            <p:spPr>
              <a:xfrm>
                <a:off x="3059196" y="211502"/>
                <a:ext cx="8189656" cy="12890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sz="4000" b="1" kern="100" dirty="0">
                    <a:effectLst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【</a:t>
                </a:r>
                <a:r>
                  <a:rPr lang="zh-TW" altLang="en-US" sz="4000" b="1" kern="100" dirty="0">
                    <a:effectLst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挑戰題</a:t>
                </a:r>
                <a:r>
                  <a:rPr lang="en-US" altLang="zh-TW" sz="4000" b="1" kern="1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】</a:t>
                </a:r>
                <a:endParaRPr lang="zh-TW" altLang="zh-TW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34" name="圖形 19" descr="正義天平">
              <a:extLst>
                <a:ext uri="{FF2B5EF4-FFF2-40B4-BE49-F238E27FC236}">
                  <a16:creationId xmlns:a16="http://schemas.microsoft.com/office/drawing/2014/main" id="{A28947E5-DD47-488D-9797-C50B56140336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869114" y="1244867"/>
              <a:ext cx="1023857" cy="981425"/>
            </a:xfrm>
            <a:prstGeom prst="rect">
              <a:avLst/>
            </a:prstGeom>
          </p:spPr>
        </p:pic>
        <p:sp>
          <p:nvSpPr>
            <p:cNvPr id="36" name="文字方塊 35">
              <a:extLst>
                <a:ext uri="{FF2B5EF4-FFF2-40B4-BE49-F238E27FC236}">
                  <a16:creationId xmlns:a16="http://schemas.microsoft.com/office/drawing/2014/main" id="{BD63964E-6A57-4BE9-9A4E-A55198170A17}"/>
                </a:ext>
              </a:extLst>
            </p:cNvPr>
            <p:cNvSpPr txBox="1"/>
            <p:nvPr/>
          </p:nvSpPr>
          <p:spPr>
            <a:xfrm>
              <a:off x="9880392" y="1332225"/>
              <a:ext cx="1829003" cy="95410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zh-TW" altLang="zh-TW" sz="2800" b="1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小朋友</a:t>
              </a:r>
              <a:endParaRPr lang="en-US" altLang="zh-TW" sz="2800" b="1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r>
                <a:rPr lang="zh-TW" altLang="zh-TW" sz="2800" b="1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評評理</a:t>
              </a:r>
              <a:endParaRPr lang="zh-TW" altLang="zh-TW" sz="2800" b="1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A84D288F-CAE1-454B-A9F6-2BD860F250C0}"/>
              </a:ext>
            </a:extLst>
          </p:cNvPr>
          <p:cNvSpPr txBox="1"/>
          <p:nvPr/>
        </p:nvSpPr>
        <p:spPr>
          <a:xfrm>
            <a:off x="8439192" y="2711006"/>
            <a:ext cx="3511616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8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你覺</a:t>
            </a:r>
            <a:r>
              <a:rPr lang="zh-TW" altLang="en-US" sz="2800" kern="100" dirty="0"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得</a:t>
            </a:r>
            <a:endParaRPr lang="en-US" altLang="zh-TW" sz="2800" kern="100" dirty="0">
              <a:effectLst/>
              <a:latin typeface="文鼎標楷注音破音一" panose="03000600000000000000" pitchFamily="66" charset="-120"/>
              <a:ea typeface="文鼎標楷注音破音一" panose="03000600000000000000" pitchFamily="66" charset="-120"/>
              <a:cs typeface="Times New Roman" panose="02020603050405020304" pitchFamily="18" charset="0"/>
            </a:endParaRPr>
          </a:p>
          <a:p>
            <a:r>
              <a:rPr lang="zh-TW" altLang="zh-TW" sz="3600" b="1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誰做錯事</a:t>
            </a:r>
            <a:r>
              <a:rPr lang="zh-TW" altLang="zh-TW" sz="28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？</a:t>
            </a:r>
            <a:endParaRPr lang="en-US" altLang="zh-TW" sz="2800" kern="100" dirty="0"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endParaRPr lang="en-US" altLang="zh-TW" sz="2800" kern="100" dirty="0"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r>
              <a:rPr lang="zh-TW" altLang="zh-TW" sz="28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如果你是他們的老師，你會</a:t>
            </a:r>
            <a:endParaRPr lang="en-US" altLang="zh-TW" sz="2800" kern="100" dirty="0"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r>
              <a:rPr lang="zh-TW" altLang="zh-TW" sz="3600" b="1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怎</a:t>
            </a:r>
            <a:r>
              <a:rPr lang="zh-TW" altLang="zh-TW" sz="3600" b="1" kern="100" dirty="0">
                <a:effectLst/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600" b="1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建議</a:t>
            </a:r>
            <a:r>
              <a:rPr lang="zh-TW" altLang="zh-TW" sz="28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他們呢？</a:t>
            </a:r>
            <a:endParaRPr lang="zh-TW" altLang="zh-TW" sz="2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16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BA8F9472-C581-418F-BC59-A89D2F2EBA08}"/>
              </a:ext>
            </a:extLst>
          </p:cNvPr>
          <p:cNvGrpSpPr/>
          <p:nvPr/>
        </p:nvGrpSpPr>
        <p:grpSpPr>
          <a:xfrm>
            <a:off x="534388" y="214331"/>
            <a:ext cx="10295907" cy="6429337"/>
            <a:chOff x="951782" y="161469"/>
            <a:chExt cx="10288436" cy="6535062"/>
          </a:xfrm>
        </p:grpSpPr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BBC4F6CC-676E-48D9-9315-6B65802894F7}"/>
                </a:ext>
              </a:extLst>
            </p:cNvPr>
            <p:cNvGrpSpPr/>
            <p:nvPr/>
          </p:nvGrpSpPr>
          <p:grpSpPr>
            <a:xfrm>
              <a:off x="951782" y="161469"/>
              <a:ext cx="10288436" cy="6535062"/>
              <a:chOff x="951782" y="161469"/>
              <a:chExt cx="10288436" cy="6535062"/>
            </a:xfrm>
          </p:grpSpPr>
          <p:grpSp>
            <p:nvGrpSpPr>
              <p:cNvPr id="8" name="群組 7">
                <a:extLst>
                  <a:ext uri="{FF2B5EF4-FFF2-40B4-BE49-F238E27FC236}">
                    <a16:creationId xmlns:a16="http://schemas.microsoft.com/office/drawing/2014/main" id="{8BC2F269-6C32-4772-8DEC-4886C2F85DA5}"/>
                  </a:ext>
                </a:extLst>
              </p:cNvPr>
              <p:cNvGrpSpPr/>
              <p:nvPr/>
            </p:nvGrpSpPr>
            <p:grpSpPr>
              <a:xfrm>
                <a:off x="951782" y="161469"/>
                <a:ext cx="10288436" cy="6535062"/>
                <a:chOff x="951782" y="161469"/>
                <a:chExt cx="10288436" cy="6535062"/>
              </a:xfrm>
            </p:grpSpPr>
            <p:grpSp>
              <p:nvGrpSpPr>
                <p:cNvPr id="12" name="群組 11">
                  <a:extLst>
                    <a:ext uri="{FF2B5EF4-FFF2-40B4-BE49-F238E27FC236}">
                      <a16:creationId xmlns:a16="http://schemas.microsoft.com/office/drawing/2014/main" id="{C55A1B07-9B93-4E5E-AA11-950407CE6B1B}"/>
                    </a:ext>
                  </a:extLst>
                </p:cNvPr>
                <p:cNvGrpSpPr/>
                <p:nvPr/>
              </p:nvGrpSpPr>
              <p:grpSpPr>
                <a:xfrm>
                  <a:off x="951782" y="161469"/>
                  <a:ext cx="10288436" cy="6535062"/>
                  <a:chOff x="951782" y="161469"/>
                  <a:chExt cx="10288436" cy="6535062"/>
                </a:xfrm>
              </p:grpSpPr>
              <p:pic>
                <p:nvPicPr>
                  <p:cNvPr id="17" name="圖片 16">
                    <a:extLst>
                      <a:ext uri="{FF2B5EF4-FFF2-40B4-BE49-F238E27FC236}">
                        <a16:creationId xmlns:a16="http://schemas.microsoft.com/office/drawing/2014/main" id="{52721011-71BA-4C13-BDB5-3CC63F68D5A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951782" y="161469"/>
                    <a:ext cx="10288436" cy="6535062"/>
                  </a:xfrm>
                  <a:prstGeom prst="rect">
                    <a:avLst/>
                  </a:prstGeom>
                </p:spPr>
              </p:pic>
              <p:sp>
                <p:nvSpPr>
                  <p:cNvPr id="18" name="矩形 17">
                    <a:extLst>
                      <a:ext uri="{FF2B5EF4-FFF2-40B4-BE49-F238E27FC236}">
                        <a16:creationId xmlns:a16="http://schemas.microsoft.com/office/drawing/2014/main" id="{3538CA15-3473-4301-9FEA-01DBADDA0C33}"/>
                      </a:ext>
                    </a:extLst>
                  </p:cNvPr>
                  <p:cNvSpPr/>
                  <p:nvPr/>
                </p:nvSpPr>
                <p:spPr>
                  <a:xfrm>
                    <a:off x="1192891" y="2052743"/>
                    <a:ext cx="1004223" cy="321189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TW" altLang="en-US" sz="2800" dirty="0">
                        <a:solidFill>
                          <a:srgbClr val="FF0000"/>
                        </a:solidFill>
                        <a:latin typeface="文鼎標楷注音" panose="03000600000000000000" pitchFamily="66" charset="-120"/>
                        <a:ea typeface="文鼎標楷注音" panose="03000600000000000000" pitchFamily="66" charset="-120"/>
                      </a:rPr>
                      <a:t>踩影子</a:t>
                    </a:r>
                  </a:p>
                </p:txBody>
              </p:sp>
            </p:grp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id="{B2371595-4502-4ED5-81E1-5614B8810499}"/>
                    </a:ext>
                  </a:extLst>
                </p:cNvPr>
                <p:cNvSpPr/>
                <p:nvPr/>
              </p:nvSpPr>
              <p:spPr>
                <a:xfrm>
                  <a:off x="5882222" y="470038"/>
                  <a:ext cx="2907916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動作慢</a:t>
                  </a:r>
                  <a:endParaRPr lang="zh-TW" sz="28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8EF2FECA-252D-4EE9-80A3-80A60E327D14}"/>
                    </a:ext>
                  </a:extLst>
                </p:cNvPr>
                <p:cNvSpPr/>
                <p:nvPr/>
              </p:nvSpPr>
              <p:spPr>
                <a:xfrm>
                  <a:off x="5882222" y="1176070"/>
                  <a:ext cx="356240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踩到他耳</a:t>
                  </a: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latin typeface="文鼎標楷注音破音二" panose="03000600000000000000" pitchFamily="66" charset="-120"/>
                      <a:ea typeface="文鼎標楷注音破音二" panose="03000600000000000000" pitchFamily="66" charset="-120"/>
                      <a:cs typeface="Times New Roman" panose="02020603050405020304" pitchFamily="18" charset="0"/>
                    </a:rPr>
                    <a:t>朵</a:t>
                  </a:r>
                  <a:endParaRPr lang="zh-TW" sz="2800" kern="100" dirty="0">
                    <a:effectLst/>
                    <a:latin typeface="文鼎標楷注音破音二" panose="03000600000000000000" pitchFamily="66" charset="-120"/>
                    <a:ea typeface="文鼎標楷注音破音二" panose="03000600000000000000" pitchFamily="66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230BCE37-BAAD-4A9A-900A-D2686455639C}"/>
                    </a:ext>
                  </a:extLst>
                </p:cNvPr>
                <p:cNvSpPr/>
                <p:nvPr/>
              </p:nvSpPr>
              <p:spPr>
                <a:xfrm>
                  <a:off x="5882222" y="1972729"/>
                  <a:ext cx="356240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踩到他的腳</a:t>
                  </a:r>
                  <a:endParaRPr lang="zh-TW" sz="2800" kern="100" dirty="0">
                    <a:effectLst/>
                    <a:latin typeface="文鼎標楷注音破音二" panose="03000600000000000000" pitchFamily="66" charset="-120"/>
                    <a:ea typeface="文鼎標楷注音破音二" panose="03000600000000000000" pitchFamily="66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868F5777-5A0B-43D0-BEF2-3F3617431E69}"/>
                    </a:ext>
                  </a:extLst>
                </p:cNvPr>
                <p:cNvSpPr/>
                <p:nvPr/>
              </p:nvSpPr>
              <p:spPr>
                <a:xfrm>
                  <a:off x="9444623" y="1652762"/>
                  <a:ext cx="1614561" cy="3877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ts val="2100"/>
                    </a:lnSpc>
                  </a:pPr>
                  <a:r>
                    <a:rPr lang="zh-TW" altLang="en-US" sz="2800" kern="100" dirty="0">
                      <a:solidFill>
                        <a:srgbClr val="FF0000"/>
                      </a:solidFill>
                      <a:effectLst/>
                      <a:ea typeface="文鼎標楷注音" panose="03000600000000000000" pitchFamily="66" charset="-120"/>
                      <a:cs typeface="Times New Roman" panose="02020603050405020304" pitchFamily="18" charset="0"/>
                    </a:rPr>
                    <a:t>哭了</a:t>
                  </a:r>
                  <a:endParaRPr lang="zh-TW" sz="28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CED2E416-3005-4917-95B0-8B22040A21DF}"/>
                  </a:ext>
                </a:extLst>
              </p:cNvPr>
              <p:cNvSpPr/>
              <p:nvPr/>
            </p:nvSpPr>
            <p:spPr>
              <a:xfrm>
                <a:off x="6381511" y="2950273"/>
                <a:ext cx="1614561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停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69EA87CD-3727-43D2-A656-C6E37598932B}"/>
                  </a:ext>
                </a:extLst>
              </p:cNvPr>
              <p:cNvSpPr/>
              <p:nvPr/>
            </p:nvSpPr>
            <p:spPr>
              <a:xfrm>
                <a:off x="7511866" y="3144828"/>
                <a:ext cx="2684823" cy="6478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伸出腳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6EEB828A-2F93-4596-94F0-469772376C7C}"/>
                  </a:ext>
                </a:extLst>
              </p:cNvPr>
              <p:cNvSpPr/>
              <p:nvPr/>
            </p:nvSpPr>
            <p:spPr>
              <a:xfrm>
                <a:off x="7511865" y="4192422"/>
                <a:ext cx="3259054" cy="6478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踩小馬的頭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41DD60B-B652-4093-A73D-3DA596D50089}"/>
                </a:ext>
              </a:extLst>
            </p:cNvPr>
            <p:cNvSpPr/>
            <p:nvPr/>
          </p:nvSpPr>
          <p:spPr>
            <a:xfrm>
              <a:off x="5989191" y="5018666"/>
              <a:ext cx="3353066" cy="5997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說小牛犯規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21641A6-9A35-4E8A-A65D-16EB37907396}"/>
                </a:ext>
              </a:extLst>
            </p:cNvPr>
            <p:cNvSpPr/>
            <p:nvPr/>
          </p:nvSpPr>
          <p:spPr>
            <a:xfrm>
              <a:off x="5993400" y="5988158"/>
              <a:ext cx="3353066" cy="5997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臉紅</a:t>
              </a:r>
              <a:r>
                <a:rPr lang="zh-TW" altLang="en-US" sz="2800" kern="100" dirty="0">
                  <a:solidFill>
                    <a:srgbClr val="FF0000"/>
                  </a:solidFill>
                  <a:effectLst/>
                  <a:latin typeface="文鼎標楷注音破音一" panose="03000600000000000000" pitchFamily="66" charset="-120"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不</a:t>
              </a: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說話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9382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54CAA424-E25A-4F6B-B454-ECDB994C3E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782" y="161469"/>
            <a:ext cx="10288436" cy="653506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9289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踩影子</a:t>
            </a:r>
          </a:p>
        </p:txBody>
      </p:sp>
    </p:spTree>
    <p:extLst>
      <p:ext uri="{BB962C8B-B14F-4D97-AF65-F5344CB8AC3E}">
        <p14:creationId xmlns:p14="http://schemas.microsoft.com/office/powerpoint/2010/main" val="386212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0F0FE430-A40F-40A9-A40E-EE71D52A646C}"/>
              </a:ext>
            </a:extLst>
          </p:cNvPr>
          <p:cNvGrpSpPr/>
          <p:nvPr/>
        </p:nvGrpSpPr>
        <p:grpSpPr>
          <a:xfrm>
            <a:off x="951782" y="161469"/>
            <a:ext cx="10288436" cy="6535062"/>
            <a:chOff x="951782" y="161469"/>
            <a:chExt cx="10288436" cy="6535062"/>
          </a:xfrm>
        </p:grpSpPr>
        <p:pic>
          <p:nvPicPr>
            <p:cNvPr id="29" name="圖片 28">
              <a:extLst>
                <a:ext uri="{FF2B5EF4-FFF2-40B4-BE49-F238E27FC236}">
                  <a16:creationId xmlns:a16="http://schemas.microsoft.com/office/drawing/2014/main" id="{03C51D70-4C56-4C92-84A9-1CE5397A1C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1782" y="161469"/>
              <a:ext cx="10288436" cy="6535062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A9EF9B97-6E50-4893-8FDB-42EB2C0448B5}"/>
                </a:ext>
              </a:extLst>
            </p:cNvPr>
            <p:cNvSpPr/>
            <p:nvPr/>
          </p:nvSpPr>
          <p:spPr>
            <a:xfrm>
              <a:off x="1192891" y="2052743"/>
              <a:ext cx="1004223" cy="32118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踩影子</a:t>
              </a:r>
            </a:p>
          </p:txBody>
        </p:sp>
      </p:grp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7F0F995B-ACE8-427C-B6CC-47DB53E37A8D}"/>
              </a:ext>
            </a:extLst>
          </p:cNvPr>
          <p:cNvSpPr/>
          <p:nvPr/>
        </p:nvSpPr>
        <p:spPr>
          <a:xfrm>
            <a:off x="2874881" y="180247"/>
            <a:ext cx="9034353" cy="2364650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3BC9B97-59C0-4EF6-9436-581BC0C9F75C}"/>
              </a:ext>
            </a:extLst>
          </p:cNvPr>
          <p:cNvSpPr/>
          <p:nvPr/>
        </p:nvSpPr>
        <p:spPr>
          <a:xfrm>
            <a:off x="2610853" y="2671011"/>
            <a:ext cx="9298382" cy="404429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C54F2EA6-5670-4076-B62C-0E4D53516CCA}"/>
              </a:ext>
            </a:extLst>
          </p:cNvPr>
          <p:cNvSpPr txBox="1"/>
          <p:nvPr/>
        </p:nvSpPr>
        <p:spPr>
          <a:xfrm>
            <a:off x="4030449" y="3429000"/>
            <a:ext cx="7623508" cy="3038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536065" indent="-1536065">
              <a:lnSpc>
                <a:spcPct val="150000"/>
              </a:lnSpc>
              <a:spcAft>
                <a:spcPts val="600"/>
              </a:spcAft>
            </a:pP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一、</a:t>
            </a:r>
            <a:r>
              <a:rPr lang="zh-TW" altLang="zh-TW" sz="3200" kern="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原因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en-US" altLang="zh-TW" sz="3200" kern="100" dirty="0"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 indent="-1536065">
              <a:lnSpc>
                <a:spcPct val="150000"/>
              </a:lnSpc>
              <a:spcAft>
                <a:spcPts val="600"/>
              </a:spcAft>
            </a:pP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大家在玩踩影子遊戲的時候，小牛、小馬、小花狗的表現如何呢</a:t>
            </a:r>
            <a:r>
              <a:rPr lang="en-US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C151206C-1574-4EB1-B2ED-BE336585D580}"/>
              </a:ext>
            </a:extLst>
          </p:cNvPr>
          <p:cNvSpPr txBox="1"/>
          <p:nvPr/>
        </p:nvSpPr>
        <p:spPr>
          <a:xfrm>
            <a:off x="2610853" y="2802759"/>
            <a:ext cx="6304547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2000" u="sng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L1</a:t>
            </a:r>
            <a:r>
              <a:rPr lang="zh-TW" altLang="zh-TW" sz="2000" u="sng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《踩影子》提問單【讀懂課文】</a:t>
            </a:r>
            <a:endParaRPr lang="zh-TW" altLang="zh-TW" sz="20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083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0F0FE430-A40F-40A9-A40E-EE71D52A646C}"/>
              </a:ext>
            </a:extLst>
          </p:cNvPr>
          <p:cNvGrpSpPr/>
          <p:nvPr/>
        </p:nvGrpSpPr>
        <p:grpSpPr>
          <a:xfrm>
            <a:off x="951782" y="161469"/>
            <a:ext cx="10288436" cy="6535062"/>
            <a:chOff x="951782" y="161469"/>
            <a:chExt cx="10288436" cy="6535062"/>
          </a:xfrm>
        </p:grpSpPr>
        <p:pic>
          <p:nvPicPr>
            <p:cNvPr id="29" name="圖片 28">
              <a:extLst>
                <a:ext uri="{FF2B5EF4-FFF2-40B4-BE49-F238E27FC236}">
                  <a16:creationId xmlns:a16="http://schemas.microsoft.com/office/drawing/2014/main" id="{03C51D70-4C56-4C92-84A9-1CE5397A1C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1782" y="161469"/>
              <a:ext cx="10288436" cy="6535062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A9EF9B97-6E50-4893-8FDB-42EB2C0448B5}"/>
                </a:ext>
              </a:extLst>
            </p:cNvPr>
            <p:cNvSpPr/>
            <p:nvPr/>
          </p:nvSpPr>
          <p:spPr>
            <a:xfrm>
              <a:off x="1192891" y="2052743"/>
              <a:ext cx="1004223" cy="32118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踩影子</a:t>
              </a:r>
            </a:p>
          </p:txBody>
        </p:sp>
      </p:grp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7F0F995B-ACE8-427C-B6CC-47DB53E37A8D}"/>
              </a:ext>
            </a:extLst>
          </p:cNvPr>
          <p:cNvSpPr/>
          <p:nvPr/>
        </p:nvSpPr>
        <p:spPr>
          <a:xfrm>
            <a:off x="2874881" y="180247"/>
            <a:ext cx="9034353" cy="2364650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3BC9B97-59C0-4EF6-9436-581BC0C9F75C}"/>
              </a:ext>
            </a:extLst>
          </p:cNvPr>
          <p:cNvSpPr/>
          <p:nvPr/>
        </p:nvSpPr>
        <p:spPr>
          <a:xfrm>
            <a:off x="2610853" y="2671011"/>
            <a:ext cx="9298382" cy="404429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C54F2EA6-5670-4076-B62C-0E4D53516CCA}"/>
              </a:ext>
            </a:extLst>
          </p:cNvPr>
          <p:cNvSpPr txBox="1"/>
          <p:nvPr/>
        </p:nvSpPr>
        <p:spPr>
          <a:xfrm>
            <a:off x="3823580" y="3429000"/>
            <a:ext cx="7623508" cy="3038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536065" indent="-1536065">
              <a:lnSpc>
                <a:spcPct val="150000"/>
              </a:lnSpc>
              <a:spcAft>
                <a:spcPts val="600"/>
              </a:spcAft>
            </a:pP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一、</a:t>
            </a:r>
            <a:r>
              <a:rPr lang="zh-TW" altLang="zh-TW" sz="3200" kern="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原因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en-US" altLang="zh-TW" sz="3200" kern="100" dirty="0"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 indent="-1536065">
              <a:lnSpc>
                <a:spcPct val="150000"/>
              </a:lnSpc>
              <a:spcAft>
                <a:spcPts val="600"/>
              </a:spcAft>
            </a:pP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大家在玩踩影子遊戲的時候，小牛、小馬、小花狗的表現如何呢</a:t>
            </a:r>
            <a:r>
              <a:rPr lang="en-US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C151206C-1574-4EB1-B2ED-BE336585D580}"/>
              </a:ext>
            </a:extLst>
          </p:cNvPr>
          <p:cNvSpPr txBox="1"/>
          <p:nvPr/>
        </p:nvSpPr>
        <p:spPr>
          <a:xfrm>
            <a:off x="2610853" y="2802759"/>
            <a:ext cx="706753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b="1" u="sng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L1</a:t>
            </a:r>
            <a:r>
              <a:rPr lang="zh-TW" altLang="zh-TW" b="1" u="sng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《踩影子》提問單</a:t>
            </a:r>
            <a:r>
              <a:rPr lang="zh-TW" altLang="zh-TW" sz="3200" b="1" u="sng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【讀懂課文】</a:t>
            </a:r>
            <a:endParaRPr lang="zh-TW" altLang="zh-TW" sz="3200" b="1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F64A0DD-D3B6-4BA0-8D69-869CECD6C022}"/>
              </a:ext>
            </a:extLst>
          </p:cNvPr>
          <p:cNvSpPr/>
          <p:nvPr/>
        </p:nvSpPr>
        <p:spPr>
          <a:xfrm>
            <a:off x="5882222" y="470038"/>
            <a:ext cx="2907916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動作慢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4CB4B15-F342-43F6-983C-5DCB667B4F8F}"/>
              </a:ext>
            </a:extLst>
          </p:cNvPr>
          <p:cNvSpPr/>
          <p:nvPr/>
        </p:nvSpPr>
        <p:spPr>
          <a:xfrm>
            <a:off x="5882222" y="1176070"/>
            <a:ext cx="3562401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踩到他耳</a:t>
            </a:r>
            <a:r>
              <a:rPr lang="zh-TW" altLang="en-US" sz="2800" kern="100" dirty="0">
                <a:solidFill>
                  <a:srgbClr val="FF0000"/>
                </a:solidFill>
                <a:effectLst/>
                <a:latin typeface="文鼎標楷注音破音二" panose="03000600000000000000" pitchFamily="66" charset="-120"/>
                <a:ea typeface="文鼎標楷注音破音二" panose="03000600000000000000" pitchFamily="66" charset="-120"/>
                <a:cs typeface="Times New Roman" panose="02020603050405020304" pitchFamily="18" charset="0"/>
              </a:rPr>
              <a:t>朵</a:t>
            </a:r>
            <a:endParaRPr lang="zh-TW" sz="2800" kern="100" dirty="0">
              <a:effectLst/>
              <a:latin typeface="文鼎標楷注音破音二" panose="03000600000000000000" pitchFamily="66" charset="-120"/>
              <a:ea typeface="文鼎標楷注音破音二" panose="03000600000000000000" pitchFamily="66" charset="-12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CBA9FE-66B5-4335-9012-9C624F80250F}"/>
              </a:ext>
            </a:extLst>
          </p:cNvPr>
          <p:cNvSpPr/>
          <p:nvPr/>
        </p:nvSpPr>
        <p:spPr>
          <a:xfrm>
            <a:off x="5882222" y="1972729"/>
            <a:ext cx="3562401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踩到他的腳</a:t>
            </a:r>
            <a:endParaRPr lang="zh-TW" sz="2800" kern="100" dirty="0">
              <a:effectLst/>
              <a:latin typeface="文鼎標楷注音破音二" panose="03000600000000000000" pitchFamily="66" charset="-120"/>
              <a:ea typeface="文鼎標楷注音破音二" panose="03000600000000000000" pitchFamily="66" charset="-12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F03C97-FD3F-4B4B-A907-EE8F2C0C29D2}"/>
              </a:ext>
            </a:extLst>
          </p:cNvPr>
          <p:cNvSpPr/>
          <p:nvPr/>
        </p:nvSpPr>
        <p:spPr>
          <a:xfrm>
            <a:off x="9444623" y="1652762"/>
            <a:ext cx="1614561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哭了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60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0F0FE430-A40F-40A9-A40E-EE71D52A646C}"/>
              </a:ext>
            </a:extLst>
          </p:cNvPr>
          <p:cNvGrpSpPr/>
          <p:nvPr/>
        </p:nvGrpSpPr>
        <p:grpSpPr>
          <a:xfrm>
            <a:off x="951782" y="161469"/>
            <a:ext cx="10288436" cy="6535062"/>
            <a:chOff x="951782" y="161469"/>
            <a:chExt cx="10288436" cy="6535062"/>
          </a:xfrm>
        </p:grpSpPr>
        <p:pic>
          <p:nvPicPr>
            <p:cNvPr id="29" name="圖片 28">
              <a:extLst>
                <a:ext uri="{FF2B5EF4-FFF2-40B4-BE49-F238E27FC236}">
                  <a16:creationId xmlns:a16="http://schemas.microsoft.com/office/drawing/2014/main" id="{03C51D70-4C56-4C92-84A9-1CE5397A1C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1782" y="161469"/>
              <a:ext cx="10288436" cy="6535062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A9EF9B97-6E50-4893-8FDB-42EB2C0448B5}"/>
                </a:ext>
              </a:extLst>
            </p:cNvPr>
            <p:cNvSpPr/>
            <p:nvPr/>
          </p:nvSpPr>
          <p:spPr>
            <a:xfrm>
              <a:off x="1192891" y="2052743"/>
              <a:ext cx="1004223" cy="32118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踩影子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03BC9B97-59C0-4EF6-9436-581BC0C9F75C}"/>
              </a:ext>
            </a:extLst>
          </p:cNvPr>
          <p:cNvSpPr/>
          <p:nvPr/>
        </p:nvSpPr>
        <p:spPr>
          <a:xfrm>
            <a:off x="2610853" y="2671011"/>
            <a:ext cx="9133843" cy="3860418"/>
          </a:xfrm>
          <a:prstGeom prst="rect">
            <a:avLst/>
          </a:prstGeom>
          <a:ln w="1524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1"/>
              </a:solidFill>
            </a:endParaRP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C54F2EA6-5670-4076-B62C-0E4D53516CCA}"/>
              </a:ext>
            </a:extLst>
          </p:cNvPr>
          <p:cNvSpPr txBox="1"/>
          <p:nvPr/>
        </p:nvSpPr>
        <p:spPr>
          <a:xfrm>
            <a:off x="3401437" y="4043821"/>
            <a:ext cx="7657747" cy="13815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TW" sz="2800" kern="100" dirty="0">
                <a:latin typeface="Algerian" panose="04020705040A02060702" pitchFamily="82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1.</a:t>
            </a:r>
            <a:r>
              <a:rPr lang="zh-TW" altLang="zh-TW" sz="28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從課文的描述來看，「踩影子」的</a:t>
            </a:r>
            <a:r>
              <a:rPr lang="zh-TW" altLang="zh-TW" sz="3200" b="1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遊戲規則</a:t>
            </a:r>
            <a:r>
              <a:rPr lang="zh-TW" altLang="zh-TW" sz="28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應該是怎麼樣？</a:t>
            </a: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C151206C-1574-4EB1-B2ED-BE336585D580}"/>
              </a:ext>
            </a:extLst>
          </p:cNvPr>
          <p:cNvSpPr txBox="1"/>
          <p:nvPr/>
        </p:nvSpPr>
        <p:spPr>
          <a:xfrm>
            <a:off x="2610854" y="2802759"/>
            <a:ext cx="3041802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4000" b="1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【</a:t>
            </a:r>
            <a:r>
              <a:rPr lang="zh-TW" altLang="en-US" sz="4000" b="1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挑戰題</a:t>
            </a:r>
            <a:r>
              <a:rPr lang="en-US" altLang="zh-TW" sz="4000" b="1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】</a:t>
            </a:r>
            <a:endParaRPr lang="zh-TW" altLang="zh-TW" sz="4000" b="1" kern="100" dirty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F64A0DD-D3B6-4BA0-8D69-869CECD6C022}"/>
              </a:ext>
            </a:extLst>
          </p:cNvPr>
          <p:cNvSpPr/>
          <p:nvPr/>
        </p:nvSpPr>
        <p:spPr>
          <a:xfrm>
            <a:off x="5882222" y="470038"/>
            <a:ext cx="2907916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動作慢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4CB4B15-F342-43F6-983C-5DCB667B4F8F}"/>
              </a:ext>
            </a:extLst>
          </p:cNvPr>
          <p:cNvSpPr/>
          <p:nvPr/>
        </p:nvSpPr>
        <p:spPr>
          <a:xfrm>
            <a:off x="5882222" y="1176070"/>
            <a:ext cx="3562401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踩到他耳</a:t>
            </a:r>
            <a:r>
              <a:rPr lang="zh-TW" altLang="en-US" sz="2800" kern="100" dirty="0">
                <a:solidFill>
                  <a:srgbClr val="FF0000"/>
                </a:solidFill>
                <a:effectLst/>
                <a:latin typeface="文鼎標楷注音破音二" panose="03000600000000000000" pitchFamily="66" charset="-120"/>
                <a:ea typeface="文鼎標楷注音破音二" panose="03000600000000000000" pitchFamily="66" charset="-120"/>
                <a:cs typeface="Times New Roman" panose="02020603050405020304" pitchFamily="18" charset="0"/>
              </a:rPr>
              <a:t>朵</a:t>
            </a:r>
            <a:endParaRPr lang="zh-TW" sz="2800" kern="100" dirty="0">
              <a:effectLst/>
              <a:latin typeface="文鼎標楷注音破音二" panose="03000600000000000000" pitchFamily="66" charset="-120"/>
              <a:ea typeface="文鼎標楷注音破音二" panose="03000600000000000000" pitchFamily="66" charset="-12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CBA9FE-66B5-4335-9012-9C624F80250F}"/>
              </a:ext>
            </a:extLst>
          </p:cNvPr>
          <p:cNvSpPr/>
          <p:nvPr/>
        </p:nvSpPr>
        <p:spPr>
          <a:xfrm>
            <a:off x="5882222" y="1972729"/>
            <a:ext cx="3562401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踩到他的腳</a:t>
            </a:r>
            <a:endParaRPr lang="zh-TW" sz="2800" kern="100" dirty="0">
              <a:effectLst/>
              <a:latin typeface="文鼎標楷注音破音二" panose="03000600000000000000" pitchFamily="66" charset="-120"/>
              <a:ea typeface="文鼎標楷注音破音二" panose="03000600000000000000" pitchFamily="66" charset="-12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F03C97-FD3F-4B4B-A907-EE8F2C0C29D2}"/>
              </a:ext>
            </a:extLst>
          </p:cNvPr>
          <p:cNvSpPr/>
          <p:nvPr/>
        </p:nvSpPr>
        <p:spPr>
          <a:xfrm>
            <a:off x="9444623" y="1652762"/>
            <a:ext cx="1614561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哭了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44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0F0FE430-A40F-40A9-A40E-EE71D52A646C}"/>
              </a:ext>
            </a:extLst>
          </p:cNvPr>
          <p:cNvGrpSpPr/>
          <p:nvPr/>
        </p:nvGrpSpPr>
        <p:grpSpPr>
          <a:xfrm>
            <a:off x="951782" y="161469"/>
            <a:ext cx="10288436" cy="6535062"/>
            <a:chOff x="951782" y="161469"/>
            <a:chExt cx="10288436" cy="6535062"/>
          </a:xfrm>
        </p:grpSpPr>
        <p:pic>
          <p:nvPicPr>
            <p:cNvPr id="29" name="圖片 28">
              <a:extLst>
                <a:ext uri="{FF2B5EF4-FFF2-40B4-BE49-F238E27FC236}">
                  <a16:creationId xmlns:a16="http://schemas.microsoft.com/office/drawing/2014/main" id="{03C51D70-4C56-4C92-84A9-1CE5397A1C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1782" y="161469"/>
              <a:ext cx="10288436" cy="6535062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A9EF9B97-6E50-4893-8FDB-42EB2C0448B5}"/>
                </a:ext>
              </a:extLst>
            </p:cNvPr>
            <p:cNvSpPr/>
            <p:nvPr/>
          </p:nvSpPr>
          <p:spPr>
            <a:xfrm>
              <a:off x="1192891" y="2052743"/>
              <a:ext cx="1004223" cy="32118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solidFill>
                    <a:srgbClr val="FF0000"/>
                  </a:solidFill>
                  <a:latin typeface="文鼎標楷注音" panose="03000600000000000000" pitchFamily="66" charset="-120"/>
                  <a:ea typeface="文鼎標楷注音" panose="03000600000000000000" pitchFamily="66" charset="-120"/>
                </a:rPr>
                <a:t>踩影子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03BC9B97-59C0-4EF6-9436-581BC0C9F75C}"/>
              </a:ext>
            </a:extLst>
          </p:cNvPr>
          <p:cNvSpPr/>
          <p:nvPr/>
        </p:nvSpPr>
        <p:spPr>
          <a:xfrm>
            <a:off x="2610853" y="2671011"/>
            <a:ext cx="9133843" cy="3860418"/>
          </a:xfrm>
          <a:prstGeom prst="rect">
            <a:avLst/>
          </a:prstGeom>
          <a:ln w="1524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1"/>
              </a:solidFill>
            </a:endParaRP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C54F2EA6-5670-4076-B62C-0E4D53516CCA}"/>
              </a:ext>
            </a:extLst>
          </p:cNvPr>
          <p:cNvSpPr txBox="1"/>
          <p:nvPr/>
        </p:nvSpPr>
        <p:spPr>
          <a:xfrm>
            <a:off x="2992582" y="3664808"/>
            <a:ext cx="8499875" cy="22125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200" kern="100" dirty="0">
                <a:latin typeface="Algerian" panose="04020705040A02060702" pitchFamily="82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2.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 </a:t>
            </a:r>
            <a:r>
              <a:rPr lang="zh-TW" altLang="zh-TW" sz="28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「小馬踩到他的耳</a:t>
            </a:r>
            <a:r>
              <a:rPr lang="zh-TW" altLang="zh-TW" sz="2800" kern="100" dirty="0">
                <a:latin typeface="文鼎標楷注音破音二" panose="03000600000000000000" pitchFamily="66" charset="-120"/>
                <a:ea typeface="文鼎標楷注音破音二" panose="03000600000000000000" pitchFamily="66" charset="-120"/>
                <a:cs typeface="Times New Roman" panose="02020603050405020304" pitchFamily="18" charset="0"/>
              </a:rPr>
              <a:t>朵</a:t>
            </a:r>
            <a:r>
              <a:rPr lang="zh-TW" altLang="zh-TW" sz="28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」這句話是說小馬踩到</a:t>
            </a:r>
            <a:r>
              <a:rPr lang="zh-TW" altLang="zh-TW" sz="3200" b="1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誰的耳</a:t>
            </a:r>
            <a:r>
              <a:rPr lang="zh-TW" altLang="zh-TW" sz="3200" b="1" kern="100" dirty="0">
                <a:latin typeface="文鼎標楷注音破音二" panose="03000600000000000000" pitchFamily="66" charset="-120"/>
                <a:ea typeface="文鼎標楷注音破音二" panose="03000600000000000000" pitchFamily="66" charset="-120"/>
                <a:cs typeface="Times New Roman" panose="02020603050405020304" pitchFamily="18" charset="0"/>
              </a:rPr>
              <a:t>朵</a:t>
            </a:r>
            <a:r>
              <a:rPr lang="zh-TW" altLang="zh-TW" sz="28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？</a:t>
            </a:r>
            <a:endParaRPr lang="en-US" altLang="zh-TW" sz="2800" kern="100" dirty="0"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TW" altLang="zh-TW" sz="28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被踩到耳朵，</a:t>
            </a:r>
            <a:r>
              <a:rPr lang="zh-TW" altLang="zh-TW" sz="3200" b="1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耳朵有沒有受傷</a:t>
            </a:r>
            <a:r>
              <a:rPr lang="zh-TW" altLang="zh-TW" sz="28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呢？</a:t>
            </a: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C151206C-1574-4EB1-B2ED-BE336585D580}"/>
              </a:ext>
            </a:extLst>
          </p:cNvPr>
          <p:cNvSpPr txBox="1"/>
          <p:nvPr/>
        </p:nvSpPr>
        <p:spPr>
          <a:xfrm>
            <a:off x="2610854" y="2802759"/>
            <a:ext cx="3041802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4000" b="1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【</a:t>
            </a:r>
            <a:r>
              <a:rPr lang="zh-TW" altLang="en-US" sz="4000" b="1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挑戰題</a:t>
            </a:r>
            <a:r>
              <a:rPr lang="en-US" altLang="zh-TW" sz="4000" b="1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】</a:t>
            </a:r>
            <a:endParaRPr lang="zh-TW" altLang="zh-TW" sz="4000" b="1" kern="100" dirty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F64A0DD-D3B6-4BA0-8D69-869CECD6C022}"/>
              </a:ext>
            </a:extLst>
          </p:cNvPr>
          <p:cNvSpPr/>
          <p:nvPr/>
        </p:nvSpPr>
        <p:spPr>
          <a:xfrm>
            <a:off x="5882222" y="470038"/>
            <a:ext cx="2907916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動作慢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4CB4B15-F342-43F6-983C-5DCB667B4F8F}"/>
              </a:ext>
            </a:extLst>
          </p:cNvPr>
          <p:cNvSpPr/>
          <p:nvPr/>
        </p:nvSpPr>
        <p:spPr>
          <a:xfrm>
            <a:off x="5882222" y="1176070"/>
            <a:ext cx="3562401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踩到他耳</a:t>
            </a:r>
            <a:r>
              <a:rPr lang="zh-TW" altLang="en-US" sz="2800" kern="100" dirty="0">
                <a:solidFill>
                  <a:srgbClr val="FF0000"/>
                </a:solidFill>
                <a:effectLst/>
                <a:latin typeface="文鼎標楷注音破音二" panose="03000600000000000000" pitchFamily="66" charset="-120"/>
                <a:ea typeface="文鼎標楷注音破音二" panose="03000600000000000000" pitchFamily="66" charset="-120"/>
                <a:cs typeface="Times New Roman" panose="02020603050405020304" pitchFamily="18" charset="0"/>
              </a:rPr>
              <a:t>朵</a:t>
            </a:r>
            <a:endParaRPr lang="zh-TW" sz="2800" kern="100" dirty="0">
              <a:effectLst/>
              <a:latin typeface="文鼎標楷注音破音二" panose="03000600000000000000" pitchFamily="66" charset="-120"/>
              <a:ea typeface="文鼎標楷注音破音二" panose="03000600000000000000" pitchFamily="66" charset="-12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CBA9FE-66B5-4335-9012-9C624F80250F}"/>
              </a:ext>
            </a:extLst>
          </p:cNvPr>
          <p:cNvSpPr/>
          <p:nvPr/>
        </p:nvSpPr>
        <p:spPr>
          <a:xfrm>
            <a:off x="5882222" y="1972729"/>
            <a:ext cx="3562401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踩到他的腳</a:t>
            </a:r>
            <a:endParaRPr lang="zh-TW" sz="2800" kern="100" dirty="0">
              <a:effectLst/>
              <a:latin typeface="文鼎標楷注音破音二" panose="03000600000000000000" pitchFamily="66" charset="-120"/>
              <a:ea typeface="文鼎標楷注音破音二" panose="03000600000000000000" pitchFamily="66" charset="-12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F03C97-FD3F-4B4B-A907-EE8F2C0C29D2}"/>
              </a:ext>
            </a:extLst>
          </p:cNvPr>
          <p:cNvSpPr/>
          <p:nvPr/>
        </p:nvSpPr>
        <p:spPr>
          <a:xfrm>
            <a:off x="9444623" y="1652762"/>
            <a:ext cx="1614561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哭了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56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01DDE7FA-5BC7-4B71-BF98-D862F554D30D}"/>
              </a:ext>
            </a:extLst>
          </p:cNvPr>
          <p:cNvGrpSpPr/>
          <p:nvPr/>
        </p:nvGrpSpPr>
        <p:grpSpPr>
          <a:xfrm>
            <a:off x="951782" y="161469"/>
            <a:ext cx="10288436" cy="6535062"/>
            <a:chOff x="951782" y="161469"/>
            <a:chExt cx="10288436" cy="6535062"/>
          </a:xfrm>
        </p:grpSpPr>
        <p:grpSp>
          <p:nvGrpSpPr>
            <p:cNvPr id="3" name="群組 2">
              <a:extLst>
                <a:ext uri="{FF2B5EF4-FFF2-40B4-BE49-F238E27FC236}">
                  <a16:creationId xmlns:a16="http://schemas.microsoft.com/office/drawing/2014/main" id="{0F0FE430-A40F-40A9-A40E-EE71D52A646C}"/>
                </a:ext>
              </a:extLst>
            </p:cNvPr>
            <p:cNvGrpSpPr/>
            <p:nvPr/>
          </p:nvGrpSpPr>
          <p:grpSpPr>
            <a:xfrm>
              <a:off x="951782" y="161469"/>
              <a:ext cx="10288436" cy="6535062"/>
              <a:chOff x="951782" y="161469"/>
              <a:chExt cx="10288436" cy="6535062"/>
            </a:xfrm>
          </p:grpSpPr>
          <p:pic>
            <p:nvPicPr>
              <p:cNvPr id="29" name="圖片 28">
                <a:extLst>
                  <a:ext uri="{FF2B5EF4-FFF2-40B4-BE49-F238E27FC236}">
                    <a16:creationId xmlns:a16="http://schemas.microsoft.com/office/drawing/2014/main" id="{03C51D70-4C56-4C92-84A9-1CE5397A1C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51782" y="161469"/>
                <a:ext cx="10288436" cy="6535062"/>
              </a:xfrm>
              <a:prstGeom prst="rect">
                <a:avLst/>
              </a:prstGeom>
            </p:spPr>
          </p:pic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A9EF9B97-6E50-4893-8FDB-42EB2C0448B5}"/>
                  </a:ext>
                </a:extLst>
              </p:cNvPr>
              <p:cNvSpPr/>
              <p:nvPr/>
            </p:nvSpPr>
            <p:spPr>
              <a:xfrm>
                <a:off x="1192891" y="2052743"/>
                <a:ext cx="1004223" cy="32118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2800" dirty="0">
                    <a:solidFill>
                      <a:srgbClr val="FF0000"/>
                    </a:solidFill>
                    <a:latin typeface="文鼎標楷注音" panose="03000600000000000000" pitchFamily="66" charset="-120"/>
                    <a:ea typeface="文鼎標楷注音" panose="03000600000000000000" pitchFamily="66" charset="-120"/>
                  </a:rPr>
                  <a:t>踩影子</a:t>
                </a: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F64A0DD-D3B6-4BA0-8D69-869CECD6C022}"/>
                </a:ext>
              </a:extLst>
            </p:cNvPr>
            <p:cNvSpPr/>
            <p:nvPr/>
          </p:nvSpPr>
          <p:spPr>
            <a:xfrm>
              <a:off x="5882222" y="470038"/>
              <a:ext cx="2907916" cy="387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動作慢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4CB4B15-F342-43F6-983C-5DCB667B4F8F}"/>
                </a:ext>
              </a:extLst>
            </p:cNvPr>
            <p:cNvSpPr/>
            <p:nvPr/>
          </p:nvSpPr>
          <p:spPr>
            <a:xfrm>
              <a:off x="5882222" y="1176070"/>
              <a:ext cx="3562401" cy="387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踩到他耳</a:t>
              </a:r>
              <a:r>
                <a:rPr lang="zh-TW" altLang="en-US" sz="2800" kern="100" dirty="0">
                  <a:solidFill>
                    <a:srgbClr val="FF0000"/>
                  </a:solidFill>
                  <a:effectLst/>
                  <a:latin typeface="文鼎標楷注音破音二" panose="03000600000000000000" pitchFamily="66" charset="-120"/>
                  <a:ea typeface="文鼎標楷注音破音二" panose="03000600000000000000" pitchFamily="66" charset="-120"/>
                  <a:cs typeface="Times New Roman" panose="02020603050405020304" pitchFamily="18" charset="0"/>
                </a:rPr>
                <a:t>朵</a:t>
              </a:r>
              <a:endParaRPr lang="zh-TW" sz="2800" kern="100" dirty="0">
                <a:effectLst/>
                <a:latin typeface="文鼎標楷注音破音二" panose="03000600000000000000" pitchFamily="66" charset="-120"/>
                <a:ea typeface="文鼎標楷注音破音二" panose="03000600000000000000" pitchFamily="66" charset="-120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FCBA9FE-66B5-4335-9012-9C624F80250F}"/>
                </a:ext>
              </a:extLst>
            </p:cNvPr>
            <p:cNvSpPr/>
            <p:nvPr/>
          </p:nvSpPr>
          <p:spPr>
            <a:xfrm>
              <a:off x="5882222" y="1972729"/>
              <a:ext cx="3562401" cy="387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踩到他的腳</a:t>
              </a:r>
              <a:endParaRPr lang="zh-TW" sz="2800" kern="100" dirty="0">
                <a:effectLst/>
                <a:latin typeface="文鼎標楷注音破音二" panose="03000600000000000000" pitchFamily="66" charset="-120"/>
                <a:ea typeface="文鼎標楷注音破音二" panose="03000600000000000000" pitchFamily="66" charset="-120"/>
                <a:cs typeface="Times New Roman" panose="02020603050405020304" pitchFamily="18" charset="0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3F03C97-FD3F-4B4B-A907-EE8F2C0C29D2}"/>
                </a:ext>
              </a:extLst>
            </p:cNvPr>
            <p:cNvSpPr/>
            <p:nvPr/>
          </p:nvSpPr>
          <p:spPr>
            <a:xfrm>
              <a:off x="9444623" y="1652762"/>
              <a:ext cx="1614561" cy="387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哭了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97A95CF0-2BB7-4BAA-A17D-8CA0BF020778}"/>
              </a:ext>
            </a:extLst>
          </p:cNvPr>
          <p:cNvSpPr/>
          <p:nvPr/>
        </p:nvSpPr>
        <p:spPr>
          <a:xfrm>
            <a:off x="2819003" y="2769388"/>
            <a:ext cx="8421215" cy="2194498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879C25E0-0846-4957-9065-6C7DBA4FCD6A}"/>
              </a:ext>
            </a:extLst>
          </p:cNvPr>
          <p:cNvGrpSpPr/>
          <p:nvPr/>
        </p:nvGrpSpPr>
        <p:grpSpPr>
          <a:xfrm>
            <a:off x="2539601" y="98911"/>
            <a:ext cx="9298382" cy="2442408"/>
            <a:chOff x="2539601" y="98911"/>
            <a:chExt cx="9298382" cy="2442408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3FAE11F-7318-4583-8988-D79284B05192}"/>
                </a:ext>
              </a:extLst>
            </p:cNvPr>
            <p:cNvSpPr/>
            <p:nvPr/>
          </p:nvSpPr>
          <p:spPr>
            <a:xfrm>
              <a:off x="2539601" y="98911"/>
              <a:ext cx="9298382" cy="2442408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2BD14A0D-2B36-46C5-B577-2EACEF139E7C}"/>
                </a:ext>
              </a:extLst>
            </p:cNvPr>
            <p:cNvSpPr txBox="1"/>
            <p:nvPr/>
          </p:nvSpPr>
          <p:spPr>
            <a:xfrm>
              <a:off x="3752328" y="856900"/>
              <a:ext cx="7623508" cy="15610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1536065" indent="-1536065">
                <a:lnSpc>
                  <a:spcPct val="150000"/>
                </a:lnSpc>
                <a:spcAft>
                  <a:spcPts val="600"/>
                </a:spcAft>
              </a:pPr>
              <a:r>
                <a:rPr lang="zh-TW" altLang="en-US" sz="3200" kern="100" dirty="0">
                  <a:effectLst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二</a:t>
              </a:r>
              <a:r>
                <a:rPr lang="zh-TW" altLang="zh-TW" sz="32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、</a:t>
              </a:r>
              <a:r>
                <a:rPr lang="zh-TW" altLang="en-US" sz="3200" kern="100" dirty="0">
                  <a:effectLst/>
                  <a:highlight>
                    <a:srgbClr val="00FF00"/>
                  </a:highlight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經過</a:t>
              </a:r>
              <a:r>
                <a:rPr lang="zh-TW" altLang="zh-TW" sz="3200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：</a:t>
              </a:r>
              <a:endParaRPr lang="en-US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endParaRPr>
            </a:p>
            <a:p>
              <a:pPr indent="-1536065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TW" sz="3200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1.</a:t>
              </a:r>
              <a:r>
                <a:rPr lang="zh-TW" altLang="zh-TW" sz="3200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遊戲結束時，有人喊</a:t>
              </a:r>
              <a:r>
                <a:rPr lang="zh-TW" altLang="zh-TW" sz="3200" dirty="0">
                  <a:effectLst/>
                  <a:ea typeface="文鼎標楷注音破音三" panose="020F0800000000000000" pitchFamily="34" charset="-120"/>
                  <a:cs typeface="Times New Roman" panose="02020603050405020304" pitchFamily="18" charset="0"/>
                </a:rPr>
                <a:t>什</a:t>
              </a:r>
              <a:r>
                <a:rPr lang="zh-TW" altLang="zh-TW" sz="3200" dirty="0">
                  <a:effectLst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麼</a:t>
              </a:r>
              <a:r>
                <a:rPr lang="zh-TW" altLang="zh-TW" sz="3200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？</a:t>
              </a:r>
              <a:endParaRPr lang="zh-TW" altLang="zh-TW" sz="32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16" name="文字方塊 15">
              <a:extLst>
                <a:ext uri="{FF2B5EF4-FFF2-40B4-BE49-F238E27FC236}">
                  <a16:creationId xmlns:a16="http://schemas.microsoft.com/office/drawing/2014/main" id="{1DA494C0-B905-4A4B-AC36-CC6AEEB8AB4A}"/>
                </a:ext>
              </a:extLst>
            </p:cNvPr>
            <p:cNvSpPr txBox="1"/>
            <p:nvPr/>
          </p:nvSpPr>
          <p:spPr>
            <a:xfrm>
              <a:off x="2539601" y="230659"/>
              <a:ext cx="706753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b="1" u="sng" kern="100" dirty="0">
                  <a:effectLst/>
                  <a:latin typeface="文鼎標楷注音" panose="03000600000000000000" pitchFamily="66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L1</a:t>
              </a:r>
              <a:r>
                <a:rPr lang="zh-TW" altLang="zh-TW" b="1" u="sng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《踩影子》提問單</a:t>
              </a:r>
              <a:r>
                <a:rPr lang="zh-TW" altLang="zh-TW" sz="3200" b="1" u="sng" kern="100" dirty="0">
                  <a:effectLst/>
                  <a:latin typeface="Calibri" panose="020F0502020204030204" pitchFamily="34" charset="0"/>
                  <a:ea typeface="文鼎標楷注音" panose="03000600000000000000" pitchFamily="66" charset="-120"/>
                  <a:cs typeface="Times New Roman" panose="02020603050405020304" pitchFamily="18" charset="0"/>
                </a:rPr>
                <a:t>【讀懂課文】</a:t>
              </a:r>
              <a:endParaRPr lang="zh-TW" altLang="zh-TW" sz="3200" b="1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群組 4">
            <a:extLst>
              <a:ext uri="{FF2B5EF4-FFF2-40B4-BE49-F238E27FC236}">
                <a16:creationId xmlns:a16="http://schemas.microsoft.com/office/drawing/2014/main" id="{2D31EF0E-152C-4F14-8AFA-886AD9289971}"/>
              </a:ext>
            </a:extLst>
          </p:cNvPr>
          <p:cNvGrpSpPr/>
          <p:nvPr/>
        </p:nvGrpSpPr>
        <p:grpSpPr>
          <a:xfrm>
            <a:off x="2539601" y="5152325"/>
            <a:ext cx="9298382" cy="1431895"/>
            <a:chOff x="2539601" y="5264636"/>
            <a:chExt cx="9298382" cy="143189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9A87C37-8536-4C07-BED6-29C1F82E0789}"/>
                </a:ext>
              </a:extLst>
            </p:cNvPr>
            <p:cNvSpPr/>
            <p:nvPr/>
          </p:nvSpPr>
          <p:spPr>
            <a:xfrm>
              <a:off x="2539601" y="5264636"/>
              <a:ext cx="9298382" cy="143189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文字方塊 17">
              <a:extLst>
                <a:ext uri="{FF2B5EF4-FFF2-40B4-BE49-F238E27FC236}">
                  <a16:creationId xmlns:a16="http://schemas.microsoft.com/office/drawing/2014/main" id="{27FA8AB8-6015-4174-A1C8-181984E4660A}"/>
                </a:ext>
              </a:extLst>
            </p:cNvPr>
            <p:cNvSpPr txBox="1"/>
            <p:nvPr/>
          </p:nvSpPr>
          <p:spPr>
            <a:xfrm>
              <a:off x="3174241" y="5550539"/>
              <a:ext cx="8323877" cy="7453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indent="-1536065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TW" sz="3200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2.</a:t>
              </a:r>
              <a:r>
                <a:rPr lang="zh-TW" altLang="zh-TW" sz="3200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遊戲結束時，</a:t>
              </a:r>
              <a:r>
                <a:rPr lang="zh-TW" altLang="en-US" sz="3200" dirty="0">
                  <a:ea typeface="文鼎標楷注音" panose="03000600000000000000" pitchFamily="66" charset="-120"/>
                  <a:cs typeface="Times New Roman" panose="02020603050405020304" pitchFamily="18" charset="0"/>
                </a:rPr>
                <a:t>小牛做了</a:t>
              </a:r>
              <a:r>
                <a:rPr lang="zh-TW" altLang="zh-TW" sz="3200" dirty="0">
                  <a:effectLst/>
                  <a:ea typeface="文鼎標楷注音破音三" panose="020F0800000000000000" pitchFamily="34" charset="-120"/>
                  <a:cs typeface="Times New Roman" panose="02020603050405020304" pitchFamily="18" charset="0"/>
                </a:rPr>
                <a:t>什</a:t>
              </a:r>
              <a:r>
                <a:rPr lang="zh-TW" altLang="zh-TW" sz="3200" dirty="0">
                  <a:effectLst/>
                  <a:ea typeface="文鼎標楷注音破音一" panose="03000600000000000000" pitchFamily="66" charset="-120"/>
                  <a:cs typeface="Times New Roman" panose="02020603050405020304" pitchFamily="18" charset="0"/>
                </a:rPr>
                <a:t>麼</a:t>
              </a:r>
              <a:r>
                <a:rPr lang="zh-TW" altLang="zh-TW" sz="3200" dirty="0"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？</a:t>
              </a:r>
              <a:endParaRPr lang="zh-TW" altLang="zh-TW" sz="32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ADDB4C86-3FEC-42CE-88B4-2B2802656FE9}"/>
              </a:ext>
            </a:extLst>
          </p:cNvPr>
          <p:cNvSpPr/>
          <p:nvPr/>
        </p:nvSpPr>
        <p:spPr>
          <a:xfrm>
            <a:off x="6381511" y="2950273"/>
            <a:ext cx="1614561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停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85ABEE2-DD70-4AE6-A66F-4C8D603FECF8}"/>
              </a:ext>
            </a:extLst>
          </p:cNvPr>
          <p:cNvSpPr/>
          <p:nvPr/>
        </p:nvSpPr>
        <p:spPr>
          <a:xfrm>
            <a:off x="7511866" y="3144828"/>
            <a:ext cx="2684823" cy="6478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伸出腳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9800F6F-EF71-42BC-B307-C0BE5590F2C1}"/>
              </a:ext>
            </a:extLst>
          </p:cNvPr>
          <p:cNvSpPr/>
          <p:nvPr/>
        </p:nvSpPr>
        <p:spPr>
          <a:xfrm>
            <a:off x="7511865" y="4192422"/>
            <a:ext cx="3259054" cy="6478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踩小馬的頭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71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01DDE7FA-5BC7-4B71-BF98-D862F554D30D}"/>
              </a:ext>
            </a:extLst>
          </p:cNvPr>
          <p:cNvGrpSpPr/>
          <p:nvPr/>
        </p:nvGrpSpPr>
        <p:grpSpPr>
          <a:xfrm>
            <a:off x="951782" y="161469"/>
            <a:ext cx="10288436" cy="6535062"/>
            <a:chOff x="951782" y="161469"/>
            <a:chExt cx="10288436" cy="6535062"/>
          </a:xfrm>
        </p:grpSpPr>
        <p:grpSp>
          <p:nvGrpSpPr>
            <p:cNvPr id="3" name="群組 2">
              <a:extLst>
                <a:ext uri="{FF2B5EF4-FFF2-40B4-BE49-F238E27FC236}">
                  <a16:creationId xmlns:a16="http://schemas.microsoft.com/office/drawing/2014/main" id="{0F0FE430-A40F-40A9-A40E-EE71D52A646C}"/>
                </a:ext>
              </a:extLst>
            </p:cNvPr>
            <p:cNvGrpSpPr/>
            <p:nvPr/>
          </p:nvGrpSpPr>
          <p:grpSpPr>
            <a:xfrm>
              <a:off x="951782" y="161469"/>
              <a:ext cx="10288436" cy="6535062"/>
              <a:chOff x="951782" y="161469"/>
              <a:chExt cx="10288436" cy="6535062"/>
            </a:xfrm>
          </p:grpSpPr>
          <p:pic>
            <p:nvPicPr>
              <p:cNvPr id="29" name="圖片 28">
                <a:extLst>
                  <a:ext uri="{FF2B5EF4-FFF2-40B4-BE49-F238E27FC236}">
                    <a16:creationId xmlns:a16="http://schemas.microsoft.com/office/drawing/2014/main" id="{03C51D70-4C56-4C92-84A9-1CE5397A1C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51782" y="161469"/>
                <a:ext cx="10288436" cy="6535062"/>
              </a:xfrm>
              <a:prstGeom prst="rect">
                <a:avLst/>
              </a:prstGeom>
            </p:spPr>
          </p:pic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A9EF9B97-6E50-4893-8FDB-42EB2C0448B5}"/>
                  </a:ext>
                </a:extLst>
              </p:cNvPr>
              <p:cNvSpPr/>
              <p:nvPr/>
            </p:nvSpPr>
            <p:spPr>
              <a:xfrm>
                <a:off x="1192891" y="2052743"/>
                <a:ext cx="1004223" cy="32118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2800" dirty="0">
                    <a:solidFill>
                      <a:srgbClr val="FF0000"/>
                    </a:solidFill>
                    <a:latin typeface="文鼎標楷注音" panose="03000600000000000000" pitchFamily="66" charset="-120"/>
                    <a:ea typeface="文鼎標楷注音" panose="03000600000000000000" pitchFamily="66" charset="-120"/>
                  </a:rPr>
                  <a:t>踩影子</a:t>
                </a: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F64A0DD-D3B6-4BA0-8D69-869CECD6C022}"/>
                </a:ext>
              </a:extLst>
            </p:cNvPr>
            <p:cNvSpPr/>
            <p:nvPr/>
          </p:nvSpPr>
          <p:spPr>
            <a:xfrm>
              <a:off x="5882222" y="470038"/>
              <a:ext cx="2907916" cy="387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動作慢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4CB4B15-F342-43F6-983C-5DCB667B4F8F}"/>
                </a:ext>
              </a:extLst>
            </p:cNvPr>
            <p:cNvSpPr/>
            <p:nvPr/>
          </p:nvSpPr>
          <p:spPr>
            <a:xfrm>
              <a:off x="5882222" y="1176070"/>
              <a:ext cx="3562401" cy="387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踩到他耳</a:t>
              </a:r>
              <a:r>
                <a:rPr lang="zh-TW" altLang="en-US" sz="2800" kern="100" dirty="0">
                  <a:solidFill>
                    <a:srgbClr val="FF0000"/>
                  </a:solidFill>
                  <a:effectLst/>
                  <a:latin typeface="文鼎標楷注音破音二" panose="03000600000000000000" pitchFamily="66" charset="-120"/>
                  <a:ea typeface="文鼎標楷注音破音二" panose="03000600000000000000" pitchFamily="66" charset="-120"/>
                  <a:cs typeface="Times New Roman" panose="02020603050405020304" pitchFamily="18" charset="0"/>
                </a:rPr>
                <a:t>朵</a:t>
              </a:r>
              <a:endParaRPr lang="zh-TW" sz="2800" kern="100" dirty="0">
                <a:effectLst/>
                <a:latin typeface="文鼎標楷注音破音二" panose="03000600000000000000" pitchFamily="66" charset="-120"/>
                <a:ea typeface="文鼎標楷注音破音二" panose="03000600000000000000" pitchFamily="66" charset="-120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FCBA9FE-66B5-4335-9012-9C624F80250F}"/>
                </a:ext>
              </a:extLst>
            </p:cNvPr>
            <p:cNvSpPr/>
            <p:nvPr/>
          </p:nvSpPr>
          <p:spPr>
            <a:xfrm>
              <a:off x="5882222" y="1972729"/>
              <a:ext cx="3562401" cy="387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踩到他的腳</a:t>
              </a:r>
              <a:endParaRPr lang="zh-TW" sz="2800" kern="100" dirty="0">
                <a:effectLst/>
                <a:latin typeface="文鼎標楷注音破音二" panose="03000600000000000000" pitchFamily="66" charset="-120"/>
                <a:ea typeface="文鼎標楷注音破音二" panose="03000600000000000000" pitchFamily="66" charset="-120"/>
                <a:cs typeface="Times New Roman" panose="02020603050405020304" pitchFamily="18" charset="0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3F03C97-FD3F-4B4B-A907-EE8F2C0C29D2}"/>
                </a:ext>
              </a:extLst>
            </p:cNvPr>
            <p:cNvSpPr/>
            <p:nvPr/>
          </p:nvSpPr>
          <p:spPr>
            <a:xfrm>
              <a:off x="9444623" y="1652762"/>
              <a:ext cx="1614561" cy="387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哭了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97A95CF0-2BB7-4BAA-A17D-8CA0BF020778}"/>
              </a:ext>
            </a:extLst>
          </p:cNvPr>
          <p:cNvSpPr/>
          <p:nvPr/>
        </p:nvSpPr>
        <p:spPr>
          <a:xfrm>
            <a:off x="2819003" y="2769388"/>
            <a:ext cx="8421215" cy="2194498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DDB4C86-3FEC-42CE-88B4-2B2802656FE9}"/>
              </a:ext>
            </a:extLst>
          </p:cNvPr>
          <p:cNvSpPr/>
          <p:nvPr/>
        </p:nvSpPr>
        <p:spPr>
          <a:xfrm>
            <a:off x="6381511" y="2950273"/>
            <a:ext cx="1614561" cy="387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停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85ABEE2-DD70-4AE6-A66F-4C8D603FECF8}"/>
              </a:ext>
            </a:extLst>
          </p:cNvPr>
          <p:cNvSpPr/>
          <p:nvPr/>
        </p:nvSpPr>
        <p:spPr>
          <a:xfrm>
            <a:off x="7511866" y="3144828"/>
            <a:ext cx="2684823" cy="6478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伸出腳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9800F6F-EF71-42BC-B307-C0BE5590F2C1}"/>
              </a:ext>
            </a:extLst>
          </p:cNvPr>
          <p:cNvSpPr/>
          <p:nvPr/>
        </p:nvSpPr>
        <p:spPr>
          <a:xfrm>
            <a:off x="7511865" y="4192422"/>
            <a:ext cx="3259054" cy="6478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100"/>
              </a:lnSpc>
            </a:pPr>
            <a:r>
              <a:rPr lang="zh-TW" altLang="en-US" sz="2800" kern="100" dirty="0">
                <a:solidFill>
                  <a:srgbClr val="FF0000"/>
                </a:solidFill>
                <a:effectLst/>
                <a:ea typeface="文鼎標楷注音" panose="03000600000000000000" pitchFamily="66" charset="-120"/>
                <a:cs typeface="Times New Roman" panose="02020603050405020304" pitchFamily="18" charset="0"/>
              </a:rPr>
              <a:t>踩小馬的頭</a:t>
            </a:r>
            <a:endParaRPr lang="zh-TW" sz="28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2FAF337E-7278-44C6-9600-D666814FE1F5}"/>
              </a:ext>
            </a:extLst>
          </p:cNvPr>
          <p:cNvGrpSpPr/>
          <p:nvPr/>
        </p:nvGrpSpPr>
        <p:grpSpPr>
          <a:xfrm>
            <a:off x="2621869" y="273283"/>
            <a:ext cx="9133843" cy="2277238"/>
            <a:chOff x="2587103" y="110258"/>
            <a:chExt cx="9133843" cy="3860418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D4E572D-138D-4757-9C94-7F2614B59452}"/>
                </a:ext>
              </a:extLst>
            </p:cNvPr>
            <p:cNvSpPr/>
            <p:nvPr/>
          </p:nvSpPr>
          <p:spPr>
            <a:xfrm>
              <a:off x="2587103" y="110258"/>
              <a:ext cx="9133843" cy="3860418"/>
            </a:xfrm>
            <a:prstGeom prst="rect">
              <a:avLst/>
            </a:prstGeom>
            <a:ln w="1524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31BED6C0-3965-4563-8D8B-076D9C6CB09A}"/>
                </a:ext>
              </a:extLst>
            </p:cNvPr>
            <p:cNvSpPr txBox="1"/>
            <p:nvPr/>
          </p:nvSpPr>
          <p:spPr>
            <a:xfrm>
              <a:off x="2587104" y="242006"/>
              <a:ext cx="3041802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4000" b="1" kern="100" dirty="0">
                  <a:effectLst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【</a:t>
              </a:r>
              <a:r>
                <a:rPr lang="zh-TW" altLang="en-US" sz="4000" b="1" kern="100" dirty="0">
                  <a:effectLst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挑戰題</a:t>
              </a:r>
              <a:r>
                <a:rPr lang="en-US" altLang="zh-TW" sz="4000" b="1" kern="100" dirty="0"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】</a:t>
              </a:r>
              <a:endParaRPr lang="zh-TW" altLang="zh-TW" sz="4000" b="1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8A2DA62E-2333-4646-8564-D7A4E6D0CF80}"/>
              </a:ext>
            </a:extLst>
          </p:cNvPr>
          <p:cNvSpPr txBox="1"/>
          <p:nvPr/>
        </p:nvSpPr>
        <p:spPr>
          <a:xfrm>
            <a:off x="3732052" y="886089"/>
            <a:ext cx="7559626" cy="14738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200" kern="100" dirty="0">
                <a:latin typeface="Algerian" panose="04020705040A02060702" pitchFamily="82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3.</a:t>
            </a:r>
            <a:r>
              <a:rPr lang="zh-TW" altLang="zh-TW" sz="28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小牛大叫：「你們都踩我！」</a:t>
            </a:r>
            <a:endParaRPr lang="en-US" altLang="zh-TW" sz="2800" kern="100" dirty="0"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TW" altLang="zh-TW" sz="28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大家</a:t>
            </a:r>
            <a:r>
              <a:rPr lang="zh-TW" altLang="zh-TW" sz="3200" b="1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為</a:t>
            </a:r>
            <a:r>
              <a:rPr lang="zh-TW" altLang="zh-TW" sz="3200" b="1" kern="100" dirty="0">
                <a:latin typeface="文鼎標楷注音破音三" panose="020F0800000000000000" pitchFamily="34" charset="-12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b="1" kern="100" dirty="0"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b="1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都踩小牛</a:t>
            </a:r>
            <a:r>
              <a:rPr lang="zh-TW" altLang="zh-TW" sz="28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呢？</a:t>
            </a:r>
          </a:p>
        </p:txBody>
      </p:sp>
    </p:spTree>
    <p:extLst>
      <p:ext uri="{BB962C8B-B14F-4D97-AF65-F5344CB8AC3E}">
        <p14:creationId xmlns:p14="http://schemas.microsoft.com/office/powerpoint/2010/main" val="283082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EF0C1264-C99F-4120-B089-FAAA74D67E84}"/>
              </a:ext>
            </a:extLst>
          </p:cNvPr>
          <p:cNvGrpSpPr/>
          <p:nvPr/>
        </p:nvGrpSpPr>
        <p:grpSpPr>
          <a:xfrm>
            <a:off x="951782" y="161469"/>
            <a:ext cx="10288436" cy="6535062"/>
            <a:chOff x="951782" y="161469"/>
            <a:chExt cx="10288436" cy="6535062"/>
          </a:xfrm>
        </p:grpSpPr>
        <p:grpSp>
          <p:nvGrpSpPr>
            <p:cNvPr id="2" name="群組 1">
              <a:extLst>
                <a:ext uri="{FF2B5EF4-FFF2-40B4-BE49-F238E27FC236}">
                  <a16:creationId xmlns:a16="http://schemas.microsoft.com/office/drawing/2014/main" id="{01DDE7FA-5BC7-4B71-BF98-D862F554D30D}"/>
                </a:ext>
              </a:extLst>
            </p:cNvPr>
            <p:cNvGrpSpPr/>
            <p:nvPr/>
          </p:nvGrpSpPr>
          <p:grpSpPr>
            <a:xfrm>
              <a:off x="951782" y="161469"/>
              <a:ext cx="10288436" cy="6535062"/>
              <a:chOff x="951782" y="161469"/>
              <a:chExt cx="10288436" cy="6535062"/>
            </a:xfrm>
          </p:grpSpPr>
          <p:grpSp>
            <p:nvGrpSpPr>
              <p:cNvPr id="3" name="群組 2">
                <a:extLst>
                  <a:ext uri="{FF2B5EF4-FFF2-40B4-BE49-F238E27FC236}">
                    <a16:creationId xmlns:a16="http://schemas.microsoft.com/office/drawing/2014/main" id="{0F0FE430-A40F-40A9-A40E-EE71D52A646C}"/>
                  </a:ext>
                </a:extLst>
              </p:cNvPr>
              <p:cNvGrpSpPr/>
              <p:nvPr/>
            </p:nvGrpSpPr>
            <p:grpSpPr>
              <a:xfrm>
                <a:off x="951782" y="161469"/>
                <a:ext cx="10288436" cy="6535062"/>
                <a:chOff x="951782" y="161469"/>
                <a:chExt cx="10288436" cy="6535062"/>
              </a:xfrm>
            </p:grpSpPr>
            <p:pic>
              <p:nvPicPr>
                <p:cNvPr id="29" name="圖片 28">
                  <a:extLst>
                    <a:ext uri="{FF2B5EF4-FFF2-40B4-BE49-F238E27FC236}">
                      <a16:creationId xmlns:a16="http://schemas.microsoft.com/office/drawing/2014/main" id="{03C51D70-4C56-4C92-84A9-1CE5397A1C0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51782" y="161469"/>
                  <a:ext cx="10288436" cy="6535062"/>
                </a:xfrm>
                <a:prstGeom prst="rect">
                  <a:avLst/>
                </a:prstGeom>
              </p:spPr>
            </p:pic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A9EF9B97-6E50-4893-8FDB-42EB2C0448B5}"/>
                    </a:ext>
                  </a:extLst>
                </p:cNvPr>
                <p:cNvSpPr/>
                <p:nvPr/>
              </p:nvSpPr>
              <p:spPr>
                <a:xfrm>
                  <a:off x="1192891" y="2052743"/>
                  <a:ext cx="1004223" cy="321189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TW" altLang="en-US" sz="2800" dirty="0">
                      <a:solidFill>
                        <a:srgbClr val="FF0000"/>
                      </a:solidFill>
                      <a:latin typeface="文鼎標楷注音" panose="03000600000000000000" pitchFamily="66" charset="-120"/>
                      <a:ea typeface="文鼎標楷注音" panose="03000600000000000000" pitchFamily="66" charset="-120"/>
                    </a:rPr>
                    <a:t>踩影子</a:t>
                  </a:r>
                </a:p>
              </p:txBody>
            </p:sp>
          </p:grp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CF64A0DD-D3B6-4BA0-8D69-869CECD6C022}"/>
                  </a:ext>
                </a:extLst>
              </p:cNvPr>
              <p:cNvSpPr/>
              <p:nvPr/>
            </p:nvSpPr>
            <p:spPr>
              <a:xfrm>
                <a:off x="5882222" y="470038"/>
                <a:ext cx="2907916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動作慢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C4CB4B15-F342-43F6-983C-5DCB667B4F8F}"/>
                  </a:ext>
                </a:extLst>
              </p:cNvPr>
              <p:cNvSpPr/>
              <p:nvPr/>
            </p:nvSpPr>
            <p:spPr>
              <a:xfrm>
                <a:off x="5882222" y="1176070"/>
                <a:ext cx="3562401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踩到他耳</a:t>
                </a: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latin typeface="文鼎標楷注音破音二" panose="03000600000000000000" pitchFamily="66" charset="-120"/>
                    <a:ea typeface="文鼎標楷注音破音二" panose="03000600000000000000" pitchFamily="66" charset="-120"/>
                    <a:cs typeface="Times New Roman" panose="02020603050405020304" pitchFamily="18" charset="0"/>
                  </a:rPr>
                  <a:t>朵</a:t>
                </a:r>
                <a:endParaRPr lang="zh-TW" sz="2800" kern="100" dirty="0">
                  <a:effectLst/>
                  <a:latin typeface="文鼎標楷注音破音二" panose="03000600000000000000" pitchFamily="66" charset="-120"/>
                  <a:ea typeface="文鼎標楷注音破音二" panose="03000600000000000000" pitchFamily="66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2FCBA9FE-66B5-4335-9012-9C624F80250F}"/>
                  </a:ext>
                </a:extLst>
              </p:cNvPr>
              <p:cNvSpPr/>
              <p:nvPr/>
            </p:nvSpPr>
            <p:spPr>
              <a:xfrm>
                <a:off x="5882222" y="1972729"/>
                <a:ext cx="3562401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踩到他的腳</a:t>
                </a:r>
                <a:endParaRPr lang="zh-TW" sz="2800" kern="100" dirty="0">
                  <a:effectLst/>
                  <a:latin typeface="文鼎標楷注音破音二" panose="03000600000000000000" pitchFamily="66" charset="-120"/>
                  <a:ea typeface="文鼎標楷注音破音二" panose="03000600000000000000" pitchFamily="66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E3F03C97-FD3F-4B4B-A907-EE8F2C0C29D2}"/>
                  </a:ext>
                </a:extLst>
              </p:cNvPr>
              <p:cNvSpPr/>
              <p:nvPr/>
            </p:nvSpPr>
            <p:spPr>
              <a:xfrm>
                <a:off x="9444623" y="1652762"/>
                <a:ext cx="1614561" cy="387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ts val="2100"/>
                  </a:lnSpc>
                </a:pPr>
                <a:r>
                  <a:rPr lang="zh-TW" altLang="en-US" sz="2800" kern="100" dirty="0">
                    <a:solidFill>
                      <a:srgbClr val="FF0000"/>
                    </a:solidFill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哭了</a:t>
                </a:r>
                <a:endParaRPr lang="zh-TW" sz="28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ADDB4C86-3FEC-42CE-88B4-2B2802656FE9}"/>
                </a:ext>
              </a:extLst>
            </p:cNvPr>
            <p:cNvSpPr/>
            <p:nvPr/>
          </p:nvSpPr>
          <p:spPr>
            <a:xfrm>
              <a:off x="6381511" y="2950273"/>
              <a:ext cx="1614561" cy="387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停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85ABEE2-DD70-4AE6-A66F-4C8D603FECF8}"/>
                </a:ext>
              </a:extLst>
            </p:cNvPr>
            <p:cNvSpPr/>
            <p:nvPr/>
          </p:nvSpPr>
          <p:spPr>
            <a:xfrm>
              <a:off x="7511866" y="3144828"/>
              <a:ext cx="2684823" cy="6478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伸出腳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9800F6F-EF71-42BC-B307-C0BE5590F2C1}"/>
                </a:ext>
              </a:extLst>
            </p:cNvPr>
            <p:cNvSpPr/>
            <p:nvPr/>
          </p:nvSpPr>
          <p:spPr>
            <a:xfrm>
              <a:off x="7511865" y="4192422"/>
              <a:ext cx="3259054" cy="6478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2100"/>
                </a:lnSpc>
              </a:pPr>
              <a:r>
                <a:rPr lang="zh-TW" altLang="en-US" sz="2800" kern="100" dirty="0">
                  <a:solidFill>
                    <a:srgbClr val="FF0000"/>
                  </a:solidFill>
                  <a:effectLst/>
                  <a:ea typeface="文鼎標楷注音" panose="03000600000000000000" pitchFamily="66" charset="-120"/>
                  <a:cs typeface="Times New Roman" panose="02020603050405020304" pitchFamily="18" charset="0"/>
                </a:rPr>
                <a:t>踩小馬的頭</a:t>
              </a:r>
              <a:endParaRPr lang="zh-TW" sz="2800" kern="1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97A95CF0-2BB7-4BAA-A17D-8CA0BF020778}"/>
              </a:ext>
            </a:extLst>
          </p:cNvPr>
          <p:cNvSpPr/>
          <p:nvPr/>
        </p:nvSpPr>
        <p:spPr>
          <a:xfrm>
            <a:off x="2819003" y="4897029"/>
            <a:ext cx="8421215" cy="1833395"/>
          </a:xfrm>
          <a:prstGeom prst="roundRect">
            <a:avLst/>
          </a:prstGeom>
          <a:noFill/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1985855"/>
      </p:ext>
    </p:extLst>
  </p:cSld>
  <p:clrMapOvr>
    <a:masterClrMapping/>
  </p:clrMapOvr>
</p:sld>
</file>

<file path=ppt/theme/theme1.xml><?xml version="1.0" encoding="utf-8"?>
<a:theme xmlns:a="http://schemas.openxmlformats.org/drawingml/2006/main" name="FunkyShapesVTI">
  <a:themeElements>
    <a:clrScheme name="Custom 15">
      <a:dk1>
        <a:sysClr val="windowText" lastClr="000000"/>
      </a:dk1>
      <a:lt1>
        <a:sysClr val="window" lastClr="FFFFFF"/>
      </a:lt1>
      <a:dk2>
        <a:srgbClr val="2D2D2D"/>
      </a:dk2>
      <a:lt2>
        <a:srgbClr val="F3FFF8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VTI" id="{A7F40C41-3FB2-45B0-B0D6-DFB7FDD9B7AD}" vid="{C49381A0-09CD-46EE-B141-E2CDD87ABF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573</Words>
  <Application>Microsoft Office PowerPoint</Application>
  <PresentationFormat>寬螢幕</PresentationFormat>
  <Paragraphs>129</Paragraphs>
  <Slides>14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25" baseType="lpstr">
      <vt:lpstr>文鼎標楷注音</vt:lpstr>
      <vt:lpstr>文鼎標楷注音破音一</vt:lpstr>
      <vt:lpstr>文鼎標楷注音破音二</vt:lpstr>
      <vt:lpstr>文鼎標楷注音破音三</vt:lpstr>
      <vt:lpstr>微軟正黑體</vt:lpstr>
      <vt:lpstr>標楷體</vt:lpstr>
      <vt:lpstr>Algerian</vt:lpstr>
      <vt:lpstr>Arial</vt:lpstr>
      <vt:lpstr>Calibri</vt:lpstr>
      <vt:lpstr>Source Sans Pro</vt:lpstr>
      <vt:lpstr>FunkyShapesVTI</vt:lpstr>
      <vt:lpstr>讀懂課文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悅真 LIEN</dc:creator>
  <cp:lastModifiedBy>悅真 LIEN</cp:lastModifiedBy>
  <cp:revision>37</cp:revision>
  <dcterms:created xsi:type="dcterms:W3CDTF">2020-08-26T05:12:32Z</dcterms:created>
  <dcterms:modified xsi:type="dcterms:W3CDTF">2021-08-29T11:05:27Z</dcterms:modified>
</cp:coreProperties>
</file>