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303" r:id="rId4"/>
    <p:sldId id="304" r:id="rId5"/>
    <p:sldId id="305" r:id="rId6"/>
    <p:sldId id="306" r:id="rId7"/>
    <p:sldId id="309" r:id="rId8"/>
    <p:sldId id="308" r:id="rId9"/>
    <p:sldId id="310" r:id="rId10"/>
    <p:sldId id="311" r:id="rId11"/>
    <p:sldId id="312" r:id="rId12"/>
    <p:sldId id="314" r:id="rId13"/>
    <p:sldId id="313" r:id="rId1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41" autoAdjust="0"/>
    <p:restoredTop sz="94660"/>
  </p:normalViewPr>
  <p:slideViewPr>
    <p:cSldViewPr snapToGrid="0">
      <p:cViewPr>
        <p:scale>
          <a:sx n="60" d="100"/>
          <a:sy n="60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F81C-1FCB-4DBA-8044-F1A0FCFD45A6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67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92B3-2D87-4CDF-B84B-C46E5F5D31F7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5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9E57-47B1-47B0-B526-3153E4B1E729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65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7773D-8987-489A-A650-3D6F7D5C7C38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8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150C1-1D78-4D80-810D-E9E86F6E88AB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1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CBD8-1588-4B6B-B74D-87480DDE94C0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7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4440-721C-4D75-BD4F-4CFB3D51CDCA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3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1A64-483B-4532-94FB-D8F90CB6DEE0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FB39-20FB-4E2E-B861-45B709B9C3C5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6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AC19-8BD6-476C-9770-8884373BCF00}" type="datetime1">
              <a:rPr lang="en-US" smtClean="0"/>
              <a:t>9/27/2021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1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68C53-8AD1-4F09-9486-FB3406B99CFA}" type="datetime1">
              <a:rPr lang="en-US" smtClean="0"/>
              <a:t>9/27/2021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BA543EDD-D0D2-447F-B24F-3717AF4B109D}" type="datetime1">
              <a:rPr lang="en-US" smtClean="0"/>
              <a:pPr/>
              <a:t>9/27/2021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26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7" r:id="rId5"/>
    <p:sldLayoutId id="2147483801" r:id="rId6"/>
    <p:sldLayoutId id="2147483802" r:id="rId7"/>
    <p:sldLayoutId id="2147483803" r:id="rId8"/>
    <p:sldLayoutId id="2147483806" r:id="rId9"/>
    <p:sldLayoutId id="2147483804" r:id="rId10"/>
    <p:sldLayoutId id="214748380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1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E30BA-F099-4A60-8160-7BB95216DE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92" b="258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34" name="Rectangle 23">
            <a:extLst>
              <a:ext uri="{FF2B5EF4-FFF2-40B4-BE49-F238E27FC236}">
                <a16:creationId xmlns:a16="http://schemas.microsoft.com/office/drawing/2014/main" id="{7C10BC51-CA68-4DED-AB6D-130047878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603955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aphic 190">
            <a:extLst>
              <a:ext uri="{FF2B5EF4-FFF2-40B4-BE49-F238E27FC236}">
                <a16:creationId xmlns:a16="http://schemas.microsoft.com/office/drawing/2014/main" id="{F3F5D407-83EF-4D7F-9DAF-4C3CEB778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76982" y="827494"/>
            <a:ext cx="1291642" cy="429215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C07906A-A83F-47F2-975A-C1756F4454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C38730D-4164-41D4-81C0-E9A070EA84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2539C73-C848-4608-957A-D6C016913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8736" y="533549"/>
            <a:ext cx="5356040" cy="5343028"/>
            <a:chOff x="739960" y="1925092"/>
            <a:chExt cx="4376696" cy="436606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53EEDFE-1D2D-4938-9DF2-97FB4F709D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562" y="2003061"/>
              <a:ext cx="4288094" cy="4288094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EA4CF2D-570F-4529-ADDA-B37CF05B6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7929" y="2003061"/>
              <a:ext cx="4288094" cy="428809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33" name="Oval 32">
              <a:extLst>
                <a:ext uri="{FF2B5EF4-FFF2-40B4-BE49-F238E27FC236}">
                  <a16:creationId xmlns:a16="http://schemas.microsoft.com/office/drawing/2014/main" id="{CBE92B83-AFA7-40B1-9D3C-502840BAD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9960" y="1925092"/>
              <a:ext cx="4288094" cy="4288094"/>
            </a:xfrm>
            <a:prstGeom prst="ellips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AFB6A67-EEF5-433F-A02B-493DB196A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988" y="1260910"/>
            <a:ext cx="3952428" cy="2819372"/>
          </a:xfrm>
        </p:spPr>
        <p:txBody>
          <a:bodyPr>
            <a:normAutofit/>
          </a:bodyPr>
          <a:lstStyle/>
          <a:p>
            <a:r>
              <a:rPr lang="zh-TW" altLang="en-US" sz="4800" u="sng" dirty="0"/>
              <a:t>讀懂課文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E4309C5-A2C6-4D83-9E6C-3D9DF1AC7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2032" y="4175698"/>
            <a:ext cx="3330341" cy="920783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L4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《</a:t>
            </a:r>
            <a:r>
              <a:rPr lang="zh-TW" altLang="en-US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水草下的呱呱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》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5" name="Graphic 212">
            <a:extLst>
              <a:ext uri="{FF2B5EF4-FFF2-40B4-BE49-F238E27FC236}">
                <a16:creationId xmlns:a16="http://schemas.microsoft.com/office/drawing/2014/main" id="{19A55484-B97B-45ED-A47D-EBECAC290D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7" name="Graphic 212">
            <a:extLst>
              <a:ext uri="{FF2B5EF4-FFF2-40B4-BE49-F238E27FC236}">
                <a16:creationId xmlns:a16="http://schemas.microsoft.com/office/drawing/2014/main" id="{B31CB7B9-2B8F-4AD6-9FFE-5DAE8E132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63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EC8054B1-DDB9-4EEE-BD63-44D6B4BFC890}"/>
              </a:ext>
            </a:extLst>
          </p:cNvPr>
          <p:cNvGrpSpPr/>
          <p:nvPr/>
        </p:nvGrpSpPr>
        <p:grpSpPr>
          <a:xfrm>
            <a:off x="4432080" y="0"/>
            <a:ext cx="7848820" cy="6617291"/>
            <a:chOff x="3212570" y="0"/>
            <a:chExt cx="9410700" cy="7160300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D3F60605-15CB-4227-951A-263C2BE39D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1152"/>
            <a:stretch/>
          </p:blipFill>
          <p:spPr>
            <a:xfrm>
              <a:off x="3212570" y="0"/>
              <a:ext cx="9410700" cy="7160300"/>
            </a:xfrm>
            <a:prstGeom prst="rect">
              <a:avLst/>
            </a:prstGeom>
          </p:spPr>
        </p:pic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086F703B-B002-4984-9CDA-13858ADB7BDD}"/>
                </a:ext>
              </a:extLst>
            </p:cNvPr>
            <p:cNvSpPr txBox="1"/>
            <p:nvPr/>
          </p:nvSpPr>
          <p:spPr>
            <a:xfrm>
              <a:off x="9634010" y="2338416"/>
              <a:ext cx="2776275" cy="10830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我是</a:t>
              </a:r>
              <a:r>
                <a:rPr lang="zh-TW" altLang="en-US" sz="2400" b="1" dirty="0"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蝦</a:t>
              </a: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蟆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還是青蛙</a:t>
              </a:r>
              <a:endParaRPr lang="zh-TW" altLang="en-US" sz="3200" b="1" dirty="0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0977403C-FCAA-42C3-B80B-7821BF062BAB}"/>
                </a:ext>
              </a:extLst>
            </p:cNvPr>
            <p:cNvSpPr txBox="1"/>
            <p:nvPr/>
          </p:nvSpPr>
          <p:spPr>
            <a:xfrm>
              <a:off x="9437427" y="4069627"/>
              <a:ext cx="2624917" cy="12212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靠近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不要動手</a:t>
              </a:r>
              <a:endParaRPr lang="zh-TW" altLang="en-US" sz="3200" b="1" dirty="0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A54ECE06-FC15-4D08-853C-FFA92D165654}"/>
                </a:ext>
              </a:extLst>
            </p:cNvPr>
            <p:cNvSpPr txBox="1"/>
            <p:nvPr/>
          </p:nvSpPr>
          <p:spPr>
            <a:xfrm>
              <a:off x="7237905" y="4638294"/>
              <a:ext cx="2204599" cy="581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你想抓</a:t>
              </a:r>
              <a:endParaRPr lang="zh-TW" altLang="en-US" sz="3200" b="1" dirty="0"/>
            </a:p>
          </p:txBody>
        </p:sp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DD0CF5FD-6FC6-4A69-B9E0-3851CCCA8321}"/>
                </a:ext>
              </a:extLst>
            </p:cNvPr>
            <p:cNvSpPr txBox="1"/>
            <p:nvPr/>
          </p:nvSpPr>
          <p:spPr>
            <a:xfrm>
              <a:off x="5136810" y="5115690"/>
              <a:ext cx="2204599" cy="10830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乖乖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不要抓</a:t>
              </a:r>
              <a:endParaRPr lang="zh-TW" altLang="en-US" sz="3200" b="1" dirty="0"/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EB14E6AA-F328-4086-BBCB-6F567362EB21}"/>
                </a:ext>
              </a:extLst>
            </p:cNvPr>
            <p:cNvSpPr txBox="1"/>
            <p:nvPr/>
          </p:nvSpPr>
          <p:spPr>
            <a:xfrm>
              <a:off x="3307556" y="4508685"/>
              <a:ext cx="2621017" cy="6070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我會出現</a:t>
              </a:r>
              <a:endParaRPr lang="zh-TW" altLang="en-US" sz="3200" b="1" dirty="0"/>
            </a:p>
          </p:txBody>
        </p:sp>
      </p:grpSp>
      <p:grpSp>
        <p:nvGrpSpPr>
          <p:cNvPr id="2" name="群組 1">
            <a:extLst>
              <a:ext uri="{FF2B5EF4-FFF2-40B4-BE49-F238E27FC236}">
                <a16:creationId xmlns:a16="http://schemas.microsoft.com/office/drawing/2014/main" id="{64E34D79-AE8C-475F-B87C-5C685D35CA9E}"/>
              </a:ext>
            </a:extLst>
          </p:cNvPr>
          <p:cNvGrpSpPr/>
          <p:nvPr/>
        </p:nvGrpSpPr>
        <p:grpSpPr>
          <a:xfrm>
            <a:off x="144067" y="1117600"/>
            <a:ext cx="4851453" cy="5499691"/>
            <a:chOff x="144067" y="1117600"/>
            <a:chExt cx="4851453" cy="5499691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6C88969F-1D66-4766-B1C6-13DC68367598}"/>
                </a:ext>
              </a:extLst>
            </p:cNvPr>
            <p:cNvGrpSpPr/>
            <p:nvPr/>
          </p:nvGrpSpPr>
          <p:grpSpPr>
            <a:xfrm>
              <a:off x="144067" y="1117600"/>
              <a:ext cx="4851453" cy="5499691"/>
              <a:chOff x="2610855" y="2651853"/>
              <a:chExt cx="9193645" cy="3860418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CCF7A49-0D51-47A2-91FA-5EB574A62C7D}"/>
                  </a:ext>
                </a:extLst>
              </p:cNvPr>
              <p:cNvSpPr/>
              <p:nvPr/>
            </p:nvSpPr>
            <p:spPr>
              <a:xfrm>
                <a:off x="2670656" y="2651853"/>
                <a:ext cx="9133844" cy="3860418"/>
              </a:xfrm>
              <a:prstGeom prst="rect">
                <a:avLst/>
              </a:prstGeom>
              <a:ln w="152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4A6F14AF-C373-4B68-8CB9-4BDFC2CAB441}"/>
                  </a:ext>
                </a:extLst>
              </p:cNvPr>
              <p:cNvSpPr txBox="1"/>
              <p:nvPr/>
            </p:nvSpPr>
            <p:spPr>
              <a:xfrm>
                <a:off x="3018796" y="3608640"/>
                <a:ext cx="8519212" cy="21111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7.</a:t>
                </a:r>
                <a:r>
                  <a:rPr lang="zh-TW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詩中「證明你頂呱呱！」，</a:t>
                </a:r>
                <a:endParaRPr lang="en-US" altLang="zh-TW" sz="28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青蛙認為哪些表現是「頂呱呱」</a:t>
                </a:r>
                <a:endParaRPr lang="zh-TW" altLang="zh-TW" sz="3200" b="1" kern="100" dirty="0">
                  <a:effectLst/>
                  <a:latin typeface="Calibri" panose="020F0502020204030204" pitchFamily="34" charset="0"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DE69522D-065F-4662-8EAB-5CBA80CBC940}"/>
                  </a:ext>
                </a:extLst>
              </p:cNvPr>
              <p:cNvSpPr txBox="1"/>
              <p:nvPr/>
            </p:nvSpPr>
            <p:spPr>
              <a:xfrm>
                <a:off x="2610855" y="2802759"/>
                <a:ext cx="5195965" cy="5034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4000" b="1" kern="100" dirty="0">
                    <a:effectLst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【</a:t>
                </a:r>
                <a:r>
                  <a:rPr lang="zh-TW" altLang="en-US" sz="4000" b="1" kern="100" dirty="0">
                    <a:effectLst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挑戰題</a:t>
                </a:r>
                <a:r>
                  <a:rPr lang="en-US" altLang="zh-TW" sz="4000" b="1" kern="1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】</a:t>
                </a:r>
                <a:endParaRPr lang="zh-TW" altLang="zh-TW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9" name="圖形 18" descr="集體討論">
              <a:extLst>
                <a:ext uri="{FF2B5EF4-FFF2-40B4-BE49-F238E27FC236}">
                  <a16:creationId xmlns:a16="http://schemas.microsoft.com/office/drawing/2014/main" id="{FC757C7B-584A-4FC0-8CC5-F1A3FA4A4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974880" y="5677635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2882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8CE6F293-8ABA-4B86-A046-CFDD128F1DC7}"/>
              </a:ext>
            </a:extLst>
          </p:cNvPr>
          <p:cNvGrpSpPr/>
          <p:nvPr/>
        </p:nvGrpSpPr>
        <p:grpSpPr>
          <a:xfrm>
            <a:off x="6023223" y="622300"/>
            <a:ext cx="6327939" cy="5994991"/>
            <a:chOff x="6353548" y="541617"/>
            <a:chExt cx="6327939" cy="599499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D3F60605-15CB-4227-951A-263C2BE39D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-412"/>
            <a:stretch/>
          </p:blipFill>
          <p:spPr>
            <a:xfrm>
              <a:off x="6697312" y="541617"/>
              <a:ext cx="5583588" cy="5994991"/>
            </a:xfrm>
            <a:prstGeom prst="rect">
              <a:avLst/>
            </a:prstGeom>
          </p:spPr>
        </p:pic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086F703B-B002-4984-9CDA-13858ADB7BDD}"/>
                </a:ext>
              </a:extLst>
            </p:cNvPr>
            <p:cNvSpPr txBox="1"/>
            <p:nvPr/>
          </p:nvSpPr>
          <p:spPr>
            <a:xfrm>
              <a:off x="10365986" y="3385515"/>
              <a:ext cx="2315501" cy="7232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我是</a:t>
              </a:r>
              <a:r>
                <a:rPr lang="zh-TW" altLang="en-US" b="1" dirty="0"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蝦</a:t>
              </a:r>
              <a:r>
                <a:rPr lang="zh-TW" altLang="en-US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蟆</a:t>
              </a:r>
              <a:endParaRPr lang="en-US" altLang="zh-TW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還是青蛙</a:t>
              </a:r>
              <a:endParaRPr lang="zh-TW" altLang="en-US" sz="2400" b="1" dirty="0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0977403C-FCAA-42C3-B80B-7821BF062BAB}"/>
                </a:ext>
              </a:extLst>
            </p:cNvPr>
            <p:cNvSpPr txBox="1"/>
            <p:nvPr/>
          </p:nvSpPr>
          <p:spPr>
            <a:xfrm>
              <a:off x="10131526" y="4599424"/>
              <a:ext cx="1838705" cy="7232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靠近</a:t>
              </a:r>
              <a:endParaRPr lang="en-US" altLang="zh-TW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不要動手</a:t>
              </a:r>
              <a:endParaRPr lang="zh-TW" altLang="en-US" sz="2400" b="1" dirty="0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A54ECE06-FC15-4D08-853C-FFA92D165654}"/>
                </a:ext>
              </a:extLst>
            </p:cNvPr>
            <p:cNvSpPr txBox="1"/>
            <p:nvPr/>
          </p:nvSpPr>
          <p:spPr>
            <a:xfrm>
              <a:off x="8868410" y="4863599"/>
              <a:ext cx="1838705" cy="459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你想抓</a:t>
              </a:r>
              <a:endParaRPr lang="zh-TW" altLang="en-US" sz="2400" b="1" dirty="0"/>
            </a:p>
          </p:txBody>
        </p:sp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DD0CF5FD-6FC6-4A69-B9E0-3851CCCA8321}"/>
                </a:ext>
              </a:extLst>
            </p:cNvPr>
            <p:cNvSpPr txBox="1"/>
            <p:nvPr/>
          </p:nvSpPr>
          <p:spPr>
            <a:xfrm>
              <a:off x="7368216" y="5250338"/>
              <a:ext cx="1838705" cy="7232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乖乖</a:t>
              </a:r>
              <a:endParaRPr lang="en-US" altLang="zh-TW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不要抓</a:t>
              </a:r>
              <a:endParaRPr lang="zh-TW" altLang="en-US" sz="2400" b="1" dirty="0"/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EB14E6AA-F328-4086-BBCB-6F567362EB21}"/>
                </a:ext>
              </a:extLst>
            </p:cNvPr>
            <p:cNvSpPr txBox="1"/>
            <p:nvPr/>
          </p:nvSpPr>
          <p:spPr>
            <a:xfrm>
              <a:off x="6353548" y="4697320"/>
              <a:ext cx="2186011" cy="459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我會出現</a:t>
              </a:r>
              <a:endParaRPr lang="zh-TW" altLang="en-US" sz="2400" b="1" dirty="0"/>
            </a:p>
          </p:txBody>
        </p:sp>
      </p:grpSp>
      <p:grpSp>
        <p:nvGrpSpPr>
          <p:cNvPr id="2" name="群組 1">
            <a:extLst>
              <a:ext uri="{FF2B5EF4-FFF2-40B4-BE49-F238E27FC236}">
                <a16:creationId xmlns:a16="http://schemas.microsoft.com/office/drawing/2014/main" id="{64E34D79-AE8C-475F-B87C-5C685D35CA9E}"/>
              </a:ext>
            </a:extLst>
          </p:cNvPr>
          <p:cNvGrpSpPr/>
          <p:nvPr/>
        </p:nvGrpSpPr>
        <p:grpSpPr>
          <a:xfrm>
            <a:off x="883976" y="1077989"/>
            <a:ext cx="4851453" cy="4976307"/>
            <a:chOff x="144067" y="1117600"/>
            <a:chExt cx="4851453" cy="4976307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6C88969F-1D66-4766-B1C6-13DC68367598}"/>
                </a:ext>
              </a:extLst>
            </p:cNvPr>
            <p:cNvGrpSpPr/>
            <p:nvPr/>
          </p:nvGrpSpPr>
          <p:grpSpPr>
            <a:xfrm>
              <a:off x="144067" y="1117600"/>
              <a:ext cx="4851453" cy="4976307"/>
              <a:chOff x="2610855" y="2651853"/>
              <a:chExt cx="9193646" cy="3493037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CCF7A49-0D51-47A2-91FA-5EB574A62C7D}"/>
                  </a:ext>
                </a:extLst>
              </p:cNvPr>
              <p:cNvSpPr/>
              <p:nvPr/>
            </p:nvSpPr>
            <p:spPr>
              <a:xfrm>
                <a:off x="2670656" y="2651853"/>
                <a:ext cx="9133845" cy="3493037"/>
              </a:xfrm>
              <a:prstGeom prst="rect">
                <a:avLst/>
              </a:prstGeom>
              <a:ln w="152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4A6F14AF-C373-4B68-8CB9-4BDFC2CAB441}"/>
                  </a:ext>
                </a:extLst>
              </p:cNvPr>
              <p:cNvSpPr txBox="1"/>
              <p:nvPr/>
            </p:nvSpPr>
            <p:spPr>
              <a:xfrm>
                <a:off x="3863621" y="3618067"/>
                <a:ext cx="6624841" cy="21833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8.</a:t>
                </a:r>
                <a:r>
                  <a:rPr lang="zh-TW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這首詩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是誰</a:t>
                </a:r>
                <a:br>
                  <a:rPr lang="en-US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</a:br>
                <a:r>
                  <a:rPr lang="en-US" altLang="zh-TW" sz="3200" b="1" kern="100" dirty="0"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    ”</a:t>
                </a:r>
                <a:r>
                  <a:rPr lang="zh-TW" altLang="zh-TW" sz="3200" b="1" kern="100" dirty="0"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在說話</a:t>
                </a:r>
                <a:r>
                  <a:rPr lang="en-US" altLang="zh-TW" sz="3200" b="1" kern="100" dirty="0"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”</a:t>
                </a:r>
                <a:r>
                  <a:rPr lang="zh-TW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？</a:t>
                </a:r>
                <a:endParaRPr lang="en-US" altLang="zh-TW" sz="28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作者</a:t>
                </a:r>
                <a:r>
                  <a:rPr lang="zh-TW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是一隻青蛙嗎？</a:t>
                </a:r>
                <a:endParaRPr lang="zh-TW" altLang="zh-TW" sz="2800" kern="100" dirty="0">
                  <a:effectLst/>
                  <a:latin typeface="Calibri" panose="020F0502020204030204" pitchFamily="34" charset="0"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DE69522D-065F-4662-8EAB-5CBA80CBC940}"/>
                  </a:ext>
                </a:extLst>
              </p:cNvPr>
              <p:cNvSpPr txBox="1"/>
              <p:nvPr/>
            </p:nvSpPr>
            <p:spPr>
              <a:xfrm>
                <a:off x="2610855" y="2802759"/>
                <a:ext cx="5195965" cy="5034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4000" b="1" kern="100" dirty="0">
                    <a:effectLst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【</a:t>
                </a:r>
                <a:r>
                  <a:rPr lang="zh-TW" altLang="en-US" sz="4000" b="1" kern="100" dirty="0">
                    <a:effectLst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挑戰題</a:t>
                </a:r>
                <a:r>
                  <a:rPr lang="en-US" altLang="zh-TW" sz="4000" b="1" kern="1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】</a:t>
                </a:r>
                <a:endParaRPr lang="zh-TW" altLang="zh-TW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9" name="圖形 18" descr="集體討論">
              <a:extLst>
                <a:ext uri="{FF2B5EF4-FFF2-40B4-BE49-F238E27FC236}">
                  <a16:creationId xmlns:a16="http://schemas.microsoft.com/office/drawing/2014/main" id="{FC757C7B-584A-4FC0-8CC5-F1A3FA4A4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901509" y="5081355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732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D3F60605-15CB-4227-951A-263C2BE39D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333" t="-234" r="1333" b="44409"/>
          <a:stretch/>
        </p:blipFill>
        <p:spPr>
          <a:xfrm>
            <a:off x="-508306" y="1509824"/>
            <a:ext cx="8710098" cy="5199320"/>
          </a:xfrm>
          <a:prstGeom prst="rect">
            <a:avLst/>
          </a:prstGeom>
        </p:spPr>
      </p:pic>
      <p:sp>
        <p:nvSpPr>
          <p:cNvPr id="18" name="文字方塊 17">
            <a:extLst>
              <a:ext uri="{FF2B5EF4-FFF2-40B4-BE49-F238E27FC236}">
                <a16:creationId xmlns:a16="http://schemas.microsoft.com/office/drawing/2014/main" id="{18F0EA4C-6D47-459E-B9F7-BE89867B5640}"/>
              </a:ext>
            </a:extLst>
          </p:cNvPr>
          <p:cNvSpPr txBox="1"/>
          <p:nvPr/>
        </p:nvSpPr>
        <p:spPr>
          <a:xfrm>
            <a:off x="8201792" y="791275"/>
            <a:ext cx="3228754" cy="1955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-13081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3.</a:t>
            </a:r>
            <a:r>
              <a:rPr lang="zh-TW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這首詩的場景應該是在</a:t>
            </a:r>
            <a:r>
              <a:rPr lang="zh-TW" altLang="zh-TW" sz="2800" dirty="0">
                <a:effectLst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2800" dirty="0">
                <a:effectLst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地方？</a:t>
            </a:r>
            <a:endParaRPr lang="zh-TW" altLang="en-US" sz="2800" dirty="0"/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7842DF58-B287-43FA-8839-BCF0805896A2}"/>
              </a:ext>
            </a:extLst>
          </p:cNvPr>
          <p:cNvSpPr txBox="1"/>
          <p:nvPr/>
        </p:nvSpPr>
        <p:spPr>
          <a:xfrm>
            <a:off x="4993758" y="1769043"/>
            <a:ext cx="2385237" cy="6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-13081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en-US" sz="2800" b="1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池塘邊</a:t>
            </a:r>
          </a:p>
        </p:txBody>
      </p:sp>
    </p:spTree>
    <p:extLst>
      <p:ext uri="{BB962C8B-B14F-4D97-AF65-F5344CB8AC3E}">
        <p14:creationId xmlns:p14="http://schemas.microsoft.com/office/powerpoint/2010/main" val="336149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4294E28-FEBF-49B8-957F-59C0D4155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793" y="2248634"/>
            <a:ext cx="9641242" cy="4492408"/>
          </a:xfrm>
          <a:prstGeom prst="rect">
            <a:avLst/>
          </a:prstGeom>
        </p:spPr>
      </p:pic>
      <p:grpSp>
        <p:nvGrpSpPr>
          <p:cNvPr id="2" name="群組 1">
            <a:extLst>
              <a:ext uri="{FF2B5EF4-FFF2-40B4-BE49-F238E27FC236}">
                <a16:creationId xmlns:a16="http://schemas.microsoft.com/office/drawing/2014/main" id="{64E34D79-AE8C-475F-B87C-5C685D35CA9E}"/>
              </a:ext>
            </a:extLst>
          </p:cNvPr>
          <p:cNvGrpSpPr/>
          <p:nvPr/>
        </p:nvGrpSpPr>
        <p:grpSpPr>
          <a:xfrm>
            <a:off x="777651" y="260701"/>
            <a:ext cx="10636698" cy="1772947"/>
            <a:chOff x="144067" y="1117600"/>
            <a:chExt cx="10636698" cy="1772947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6C88969F-1D66-4766-B1C6-13DC68367598}"/>
                </a:ext>
              </a:extLst>
            </p:cNvPr>
            <p:cNvGrpSpPr/>
            <p:nvPr/>
          </p:nvGrpSpPr>
          <p:grpSpPr>
            <a:xfrm>
              <a:off x="144067" y="1117600"/>
              <a:ext cx="10636698" cy="1772947"/>
              <a:chOff x="2610855" y="2651853"/>
              <a:chExt cx="20156856" cy="1244491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CCF7A49-0D51-47A2-91FA-5EB574A62C7D}"/>
                  </a:ext>
                </a:extLst>
              </p:cNvPr>
              <p:cNvSpPr/>
              <p:nvPr/>
            </p:nvSpPr>
            <p:spPr>
              <a:xfrm>
                <a:off x="2670655" y="2651853"/>
                <a:ext cx="20097056" cy="1244491"/>
              </a:xfrm>
              <a:prstGeom prst="rect">
                <a:avLst/>
              </a:prstGeom>
              <a:ln w="152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4A6F14AF-C373-4B68-8CB9-4BDFC2CAB441}"/>
                  </a:ext>
                </a:extLst>
              </p:cNvPr>
              <p:cNvSpPr txBox="1"/>
              <p:nvPr/>
            </p:nvSpPr>
            <p:spPr>
              <a:xfrm>
                <a:off x="7806819" y="2939555"/>
                <a:ext cx="13211429" cy="8677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2200"/>
                  </a:lnSpc>
                </a:pPr>
                <a:r>
                  <a:rPr lang="zh-TW" altLang="zh-TW" sz="2800" kern="100" dirty="0">
                    <a:effectLst/>
                    <a:highlight>
                      <a:srgbClr val="FFFF00"/>
                    </a:highlight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觀察好方法</a:t>
                </a:r>
                <a:endParaRPr lang="zh-TW" altLang="zh-TW" sz="2800" kern="100" dirty="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  <a:p>
                <a:r>
                  <a:rPr lang="zh-TW" altLang="zh-TW" sz="28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從這首詩可以讀出來，觀察小動物的正確方法有哪些</a:t>
                </a:r>
                <a:r>
                  <a:rPr lang="en-US" altLang="zh-TW" sz="2800" dirty="0"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?</a:t>
                </a:r>
                <a:endParaRPr lang="zh-TW" altLang="zh-TW" sz="2800" kern="100" dirty="0">
                  <a:effectLst/>
                  <a:latin typeface="Calibri" panose="020F0502020204030204" pitchFamily="34" charset="0"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DE69522D-065F-4662-8EAB-5CBA80CBC940}"/>
                  </a:ext>
                </a:extLst>
              </p:cNvPr>
              <p:cNvSpPr txBox="1"/>
              <p:nvPr/>
            </p:nvSpPr>
            <p:spPr>
              <a:xfrm>
                <a:off x="2610855" y="2802759"/>
                <a:ext cx="5195965" cy="5034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4000" b="1" kern="100" dirty="0">
                    <a:effectLst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【</a:t>
                </a:r>
                <a:r>
                  <a:rPr lang="zh-TW" altLang="en-US" sz="4000" b="1" kern="100" dirty="0">
                    <a:effectLst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挑戰題</a:t>
                </a:r>
                <a:r>
                  <a:rPr lang="en-US" altLang="zh-TW" sz="4000" b="1" kern="1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】</a:t>
                </a:r>
                <a:endParaRPr lang="zh-TW" altLang="zh-TW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9" name="圖形 18" descr="集體討論">
              <a:extLst>
                <a:ext uri="{FF2B5EF4-FFF2-40B4-BE49-F238E27FC236}">
                  <a16:creationId xmlns:a16="http://schemas.microsoft.com/office/drawing/2014/main" id="{FC757C7B-584A-4FC0-8CC5-F1A3FA4A4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663345" y="1845593"/>
              <a:ext cx="914400" cy="914400"/>
            </a:xfrm>
            <a:prstGeom prst="rect">
              <a:avLst/>
            </a:prstGeom>
          </p:spPr>
        </p:pic>
      </p:grp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6D7CBB78-A40D-428A-BF6A-1BE644420D24}"/>
              </a:ext>
            </a:extLst>
          </p:cNvPr>
          <p:cNvSpPr txBox="1"/>
          <p:nvPr/>
        </p:nvSpPr>
        <p:spPr>
          <a:xfrm>
            <a:off x="8503737" y="3026005"/>
            <a:ext cx="2288298" cy="402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TW" altLang="en-US" sz="3200" b="1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頭腦想</a:t>
            </a:r>
            <a:endParaRPr lang="en-US" altLang="zh-TW" sz="3200" b="1" kern="100" dirty="0"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6C929DB7-0EBE-4D78-9043-B61586723DC9}"/>
              </a:ext>
            </a:extLst>
          </p:cNvPr>
          <p:cNvSpPr txBox="1"/>
          <p:nvPr/>
        </p:nvSpPr>
        <p:spPr>
          <a:xfrm>
            <a:off x="8503737" y="4494838"/>
            <a:ext cx="2288298" cy="402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TW" altLang="en-US" sz="3200" b="1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耳朵聽</a:t>
            </a:r>
            <a:endParaRPr lang="en-US" altLang="zh-TW" sz="3200" b="1" kern="100" dirty="0"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1E5F1076-DD0B-4DAF-A5B9-C9642115159D}"/>
              </a:ext>
            </a:extLst>
          </p:cNvPr>
          <p:cNvSpPr txBox="1"/>
          <p:nvPr/>
        </p:nvSpPr>
        <p:spPr>
          <a:xfrm>
            <a:off x="8503737" y="5985930"/>
            <a:ext cx="2288298" cy="402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TW" altLang="en-US" sz="3200" b="1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眼睛看</a:t>
            </a:r>
            <a:endParaRPr lang="en-US" altLang="zh-TW" sz="3200" b="1" kern="100" dirty="0"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B678DD6A-861B-4691-8AF0-95B6477FA7F0}"/>
              </a:ext>
            </a:extLst>
          </p:cNvPr>
          <p:cNvSpPr txBox="1"/>
          <p:nvPr/>
        </p:nvSpPr>
        <p:spPr>
          <a:xfrm>
            <a:off x="2375393" y="3212074"/>
            <a:ext cx="2288298" cy="402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TW" altLang="en-US" sz="3200" b="1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動手抓</a:t>
            </a:r>
            <a:endParaRPr lang="en-US" altLang="zh-TW" sz="3200" b="1" kern="100" dirty="0"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49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7F21468-37E4-48B2-A980-32DD94236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4243" y="142875"/>
            <a:ext cx="66493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29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7F21468-37E4-48B2-A980-32DD94236D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98" r="28772" b="32226"/>
          <a:stretch/>
        </p:blipFill>
        <p:spPr>
          <a:xfrm>
            <a:off x="5998873" y="0"/>
            <a:ext cx="6070209" cy="6657975"/>
          </a:xfrm>
          <a:prstGeom prst="rect">
            <a:avLst/>
          </a:prstGeom>
        </p:spPr>
      </p:pic>
      <p:sp>
        <p:nvSpPr>
          <p:cNvPr id="27" name="文字方塊 26">
            <a:extLst>
              <a:ext uri="{FF2B5EF4-FFF2-40B4-BE49-F238E27FC236}">
                <a16:creationId xmlns:a16="http://schemas.microsoft.com/office/drawing/2014/main" id="{697EEB02-B53B-43E2-A2EE-1691F7C459C5}"/>
              </a:ext>
            </a:extLst>
          </p:cNvPr>
          <p:cNvSpPr txBox="1"/>
          <p:nvPr/>
        </p:nvSpPr>
        <p:spPr>
          <a:xfrm>
            <a:off x="402954" y="1229682"/>
            <a:ext cx="5973082" cy="386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-13081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TW" sz="28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1.</a:t>
            </a:r>
            <a:r>
              <a:rPr lang="zh-TW" altLang="zh-TW" sz="24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下面句子指的是</a:t>
            </a:r>
            <a:r>
              <a:rPr lang="zh-TW" altLang="zh-TW" sz="2400" kern="100" dirty="0"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2400" kern="100" dirty="0"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24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en-US" altLang="zh-TW" sz="24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marL="269240" indent="-13081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zh-TW" sz="24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在圖中的哪裡？</a:t>
            </a:r>
            <a:endParaRPr lang="en-US" altLang="zh-TW" sz="24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marL="269240" indent="-13081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zh-TW" sz="20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把相對應的句子寫在（  ）裡。</a:t>
            </a:r>
            <a:endParaRPr lang="zh-TW" altLang="zh-TW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TW" sz="2800" dirty="0">
                <a:effectLst/>
                <a:latin typeface="文鼎標楷注音" panose="03000600000000000000" pitchFamily="66" charset="-120"/>
                <a:cs typeface="Times New Roman" panose="02020603050405020304" pitchFamily="18" charset="0"/>
              </a:rPr>
              <a:t>    (1)</a:t>
            </a:r>
            <a:r>
              <a:rPr lang="zh-TW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「水草」</a:t>
            </a:r>
            <a:endParaRPr lang="en-US" altLang="zh-TW" sz="2800" dirty="0">
              <a:effectLst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    (2)</a:t>
            </a:r>
            <a:r>
              <a:rPr lang="zh-TW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「水草下的我」</a:t>
            </a:r>
            <a:endParaRPr lang="en-US" altLang="zh-TW" sz="2800" dirty="0">
              <a:effectLst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    (3)</a:t>
            </a:r>
            <a:r>
              <a:rPr lang="zh-TW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「水草上的你」</a:t>
            </a:r>
            <a:r>
              <a:rPr lang="en-US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  </a:t>
            </a:r>
            <a:endParaRPr lang="zh-TW" altLang="en-US" sz="2400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2B153DE-F167-40E6-9580-6375221398C0}"/>
              </a:ext>
            </a:extLst>
          </p:cNvPr>
          <p:cNvSpPr txBox="1"/>
          <p:nvPr/>
        </p:nvSpPr>
        <p:spPr>
          <a:xfrm>
            <a:off x="6323693" y="2789340"/>
            <a:ext cx="1467757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2F3496-BA86-4D28-B012-BF5F605FA82A}"/>
              </a:ext>
            </a:extLst>
          </p:cNvPr>
          <p:cNvSpPr txBox="1"/>
          <p:nvPr/>
        </p:nvSpPr>
        <p:spPr>
          <a:xfrm>
            <a:off x="8676368" y="1317727"/>
            <a:ext cx="2467882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上的你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0DFAA30-41CA-4CD1-96C6-FD0CD4C4C420}"/>
              </a:ext>
            </a:extLst>
          </p:cNvPr>
          <p:cNvSpPr txBox="1"/>
          <p:nvPr/>
        </p:nvSpPr>
        <p:spPr>
          <a:xfrm>
            <a:off x="8552543" y="5168055"/>
            <a:ext cx="2467882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</a:t>
            </a:r>
            <a:r>
              <a:rPr lang="zh-TW" altLang="en-US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下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的我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868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7F21468-37E4-48B2-A980-32DD94236D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98" r="28772" b="32226"/>
          <a:stretch/>
        </p:blipFill>
        <p:spPr>
          <a:xfrm>
            <a:off x="5998873" y="0"/>
            <a:ext cx="6070209" cy="6657975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F2B153DE-F167-40E6-9580-6375221398C0}"/>
              </a:ext>
            </a:extLst>
          </p:cNvPr>
          <p:cNvSpPr txBox="1"/>
          <p:nvPr/>
        </p:nvSpPr>
        <p:spPr>
          <a:xfrm>
            <a:off x="6323693" y="2789340"/>
            <a:ext cx="1467757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2F3496-BA86-4D28-B012-BF5F605FA82A}"/>
              </a:ext>
            </a:extLst>
          </p:cNvPr>
          <p:cNvSpPr txBox="1"/>
          <p:nvPr/>
        </p:nvSpPr>
        <p:spPr>
          <a:xfrm>
            <a:off x="8676368" y="1317727"/>
            <a:ext cx="2467882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上的你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0DFAA30-41CA-4CD1-96C6-FD0CD4C4C420}"/>
              </a:ext>
            </a:extLst>
          </p:cNvPr>
          <p:cNvSpPr txBox="1"/>
          <p:nvPr/>
        </p:nvSpPr>
        <p:spPr>
          <a:xfrm>
            <a:off x="8552543" y="5168055"/>
            <a:ext cx="2467882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</a:t>
            </a:r>
            <a:r>
              <a:rPr lang="zh-TW" altLang="en-US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下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的我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D51964DA-91F7-4D31-8E89-13F7F1A96798}"/>
              </a:ext>
            </a:extLst>
          </p:cNvPr>
          <p:cNvGrpSpPr/>
          <p:nvPr/>
        </p:nvGrpSpPr>
        <p:grpSpPr>
          <a:xfrm>
            <a:off x="272798" y="1144029"/>
            <a:ext cx="5563665" cy="4296187"/>
            <a:chOff x="2610855" y="2671011"/>
            <a:chExt cx="9259904" cy="386041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B3C4743-A392-4338-8948-B2E28D953495}"/>
                </a:ext>
              </a:extLst>
            </p:cNvPr>
            <p:cNvSpPr/>
            <p:nvPr/>
          </p:nvSpPr>
          <p:spPr>
            <a:xfrm>
              <a:off x="2736916" y="2671011"/>
              <a:ext cx="9133843" cy="3860418"/>
            </a:xfrm>
            <a:prstGeom prst="rect">
              <a:avLst/>
            </a:prstGeom>
            <a:ln w="1524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D24202B1-275C-4DBD-8154-8D0AAA508C51}"/>
                </a:ext>
              </a:extLst>
            </p:cNvPr>
            <p:cNvSpPr txBox="1"/>
            <p:nvPr/>
          </p:nvSpPr>
          <p:spPr>
            <a:xfrm>
              <a:off x="3278600" y="3610367"/>
              <a:ext cx="7657746" cy="19224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514350" indent="-514350">
                <a:lnSpc>
                  <a:spcPct val="150000"/>
                </a:lnSpc>
                <a:buAutoNum type="arabicPeriod"/>
              </a:pPr>
              <a:r>
                <a:rPr lang="zh-TW" altLang="zh-TW" sz="28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「水草下的我」這句話裡的</a:t>
              </a:r>
              <a:r>
                <a:rPr lang="zh-TW" altLang="zh-TW" sz="2800" b="1" u="sng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「我」是指誰？</a:t>
              </a:r>
              <a:endParaRPr lang="zh-TW" altLang="zh-TW" sz="2800" b="1" u="sng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endParaRPr lang="zh-TW" altLang="zh-TW" sz="28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D0C13FDA-D058-470A-925C-CA7CCCC6B711}"/>
                </a:ext>
              </a:extLst>
            </p:cNvPr>
            <p:cNvSpPr txBox="1"/>
            <p:nvPr/>
          </p:nvSpPr>
          <p:spPr>
            <a:xfrm>
              <a:off x="2610855" y="2802759"/>
              <a:ext cx="5195965" cy="5034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4000" b="1" kern="100" dirty="0">
                  <a:effectLst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【</a:t>
              </a:r>
              <a:r>
                <a:rPr lang="zh-TW" altLang="en-US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挑戰題</a:t>
              </a:r>
              <a:r>
                <a:rPr lang="en-US" altLang="zh-TW" sz="4000" b="1" kern="100" dirty="0"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】</a:t>
              </a:r>
              <a:endParaRPr lang="zh-TW" altLang="zh-TW" sz="4000" b="1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圖形 11" descr="老師">
            <a:extLst>
              <a:ext uri="{FF2B5EF4-FFF2-40B4-BE49-F238E27FC236}">
                <a16:creationId xmlns:a16="http://schemas.microsoft.com/office/drawing/2014/main" id="{0AF8F741-424B-42CD-B74B-E0A123599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5753" y="4580344"/>
            <a:ext cx="794745" cy="85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68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7F21468-37E4-48B2-A980-32DD94236D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98" r="28772" b="32226"/>
          <a:stretch/>
        </p:blipFill>
        <p:spPr>
          <a:xfrm>
            <a:off x="5998873" y="0"/>
            <a:ext cx="6070209" cy="6657975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F2B153DE-F167-40E6-9580-6375221398C0}"/>
              </a:ext>
            </a:extLst>
          </p:cNvPr>
          <p:cNvSpPr txBox="1"/>
          <p:nvPr/>
        </p:nvSpPr>
        <p:spPr>
          <a:xfrm>
            <a:off x="6323693" y="2789340"/>
            <a:ext cx="1467757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2F3496-BA86-4D28-B012-BF5F605FA82A}"/>
              </a:ext>
            </a:extLst>
          </p:cNvPr>
          <p:cNvSpPr txBox="1"/>
          <p:nvPr/>
        </p:nvSpPr>
        <p:spPr>
          <a:xfrm>
            <a:off x="8676368" y="1317727"/>
            <a:ext cx="2467882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上的你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0DFAA30-41CA-4CD1-96C6-FD0CD4C4C420}"/>
              </a:ext>
            </a:extLst>
          </p:cNvPr>
          <p:cNvSpPr txBox="1"/>
          <p:nvPr/>
        </p:nvSpPr>
        <p:spPr>
          <a:xfrm>
            <a:off x="8552543" y="5168055"/>
            <a:ext cx="2467882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水草</a:t>
            </a:r>
            <a:r>
              <a:rPr lang="zh-TW" altLang="en-US" sz="3200" b="1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下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的我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D51964DA-91F7-4D31-8E89-13F7F1A96798}"/>
              </a:ext>
            </a:extLst>
          </p:cNvPr>
          <p:cNvGrpSpPr/>
          <p:nvPr/>
        </p:nvGrpSpPr>
        <p:grpSpPr>
          <a:xfrm>
            <a:off x="272798" y="1144029"/>
            <a:ext cx="5962040" cy="4296187"/>
            <a:chOff x="2610855" y="2671011"/>
            <a:chExt cx="9922941" cy="386041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B3C4743-A392-4338-8948-B2E28D953495}"/>
                </a:ext>
              </a:extLst>
            </p:cNvPr>
            <p:cNvSpPr/>
            <p:nvPr/>
          </p:nvSpPr>
          <p:spPr>
            <a:xfrm>
              <a:off x="2736916" y="2671011"/>
              <a:ext cx="9133843" cy="3860418"/>
            </a:xfrm>
            <a:prstGeom prst="rect">
              <a:avLst/>
            </a:prstGeom>
            <a:ln w="1524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D24202B1-275C-4DBD-8154-8D0AAA508C51}"/>
                </a:ext>
              </a:extLst>
            </p:cNvPr>
            <p:cNvSpPr txBox="1"/>
            <p:nvPr/>
          </p:nvSpPr>
          <p:spPr>
            <a:xfrm>
              <a:off x="3401022" y="3675667"/>
              <a:ext cx="9132774" cy="1917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altLang="zh-TW" sz="28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2.</a:t>
              </a:r>
              <a:r>
                <a:rPr lang="zh-TW" altLang="zh-TW" sz="28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為</a:t>
              </a:r>
              <a:r>
                <a:rPr lang="zh-TW" altLang="zh-TW" sz="2800" kern="100" dirty="0">
                  <a:effectLst/>
                  <a:latin typeface="Calibri" panose="020F0502020204030204" pitchFamily="34" charset="0"/>
                  <a:ea typeface="文鼎標楷注音破音三" panose="020F0800000000000000" pitchFamily="34" charset="-120"/>
                  <a:cs typeface="Times New Roman" panose="02020603050405020304" pitchFamily="18" charset="0"/>
                </a:rPr>
                <a:t>什</a:t>
              </a:r>
              <a:r>
                <a:rPr lang="zh-TW" altLang="zh-TW" sz="2800" kern="100" dirty="0">
                  <a:effectLst/>
                  <a:latin typeface="Calibri" panose="020F0502020204030204" pitchFamily="34" charset="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麼</a:t>
              </a:r>
              <a:r>
                <a:rPr lang="zh-TW" altLang="zh-TW" sz="28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說</a:t>
              </a:r>
              <a:br>
                <a:rPr lang="en-US" altLang="zh-TW" sz="28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</a:br>
              <a:r>
                <a:rPr lang="zh-TW" altLang="zh-TW" sz="3200" b="1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「只聞聲不見影」</a:t>
              </a:r>
              <a:endParaRPr lang="zh-TW" altLang="zh-TW" sz="28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endParaRPr lang="zh-TW" altLang="zh-TW" sz="28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D0C13FDA-D058-470A-925C-CA7CCCC6B711}"/>
                </a:ext>
              </a:extLst>
            </p:cNvPr>
            <p:cNvSpPr txBox="1"/>
            <p:nvPr/>
          </p:nvSpPr>
          <p:spPr>
            <a:xfrm>
              <a:off x="2610855" y="2802759"/>
              <a:ext cx="5195965" cy="5034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4000" b="1" kern="100" dirty="0">
                  <a:effectLst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【</a:t>
              </a:r>
              <a:r>
                <a:rPr lang="zh-TW" altLang="en-US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挑戰題</a:t>
              </a:r>
              <a:r>
                <a:rPr lang="en-US" altLang="zh-TW" sz="4000" b="1" kern="100" dirty="0"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】</a:t>
              </a:r>
              <a:endParaRPr lang="zh-TW" altLang="zh-TW" sz="4000" b="1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圖形 11" descr="老師">
            <a:extLst>
              <a:ext uri="{FF2B5EF4-FFF2-40B4-BE49-F238E27FC236}">
                <a16:creationId xmlns:a16="http://schemas.microsoft.com/office/drawing/2014/main" id="{0AF8F741-424B-42CD-B74B-E0A123599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5753" y="4580344"/>
            <a:ext cx="794745" cy="85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2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D3F60605-15CB-4227-951A-263C2BE39D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05"/>
          <a:stretch/>
        </p:blipFill>
        <p:spPr>
          <a:xfrm>
            <a:off x="1295375" y="80010"/>
            <a:ext cx="10896625" cy="6675120"/>
          </a:xfrm>
          <a:prstGeom prst="rect">
            <a:avLst/>
          </a:prstGeom>
        </p:spPr>
      </p:pic>
      <p:sp>
        <p:nvSpPr>
          <p:cNvPr id="27" name="文字方塊 26">
            <a:extLst>
              <a:ext uri="{FF2B5EF4-FFF2-40B4-BE49-F238E27FC236}">
                <a16:creationId xmlns:a16="http://schemas.microsoft.com/office/drawing/2014/main" id="{697EEB02-B53B-43E2-A2EE-1691F7C459C5}"/>
              </a:ext>
            </a:extLst>
          </p:cNvPr>
          <p:cNvSpPr txBox="1"/>
          <p:nvPr/>
        </p:nvSpPr>
        <p:spPr>
          <a:xfrm>
            <a:off x="122918" y="4822455"/>
            <a:ext cx="3214642" cy="1955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-13081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2.</a:t>
            </a:r>
            <a:r>
              <a:rPr lang="zh-TW" altLang="zh-TW" sz="28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在這首詩裡，青蛙說了哪些話？</a:t>
            </a:r>
            <a:endParaRPr lang="zh-TW" altLang="en-US" sz="3600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86F703B-B002-4984-9CDA-13858ADB7BDD}"/>
              </a:ext>
            </a:extLst>
          </p:cNvPr>
          <p:cNvSpPr txBox="1"/>
          <p:nvPr/>
        </p:nvSpPr>
        <p:spPr>
          <a:xfrm>
            <a:off x="8977358" y="787665"/>
            <a:ext cx="3214642" cy="1386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-13081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en-US" sz="28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我是</a:t>
            </a:r>
            <a:r>
              <a:rPr lang="zh-TW" altLang="en-US" sz="2800" b="1" dirty="0">
                <a:effectLst/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蝦</a:t>
            </a:r>
            <a:r>
              <a:rPr lang="zh-TW" altLang="en-US" sz="28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蟆</a:t>
            </a:r>
            <a:endParaRPr lang="en-US" altLang="zh-TW" sz="2800" b="1" dirty="0">
              <a:effectLst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marL="269240" indent="-13081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en-US" sz="28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還是青蛙</a:t>
            </a:r>
            <a:endParaRPr lang="zh-TW" altLang="en-US" sz="3600" b="1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0977403C-FCAA-42C3-B80B-7821BF062BAB}"/>
              </a:ext>
            </a:extLst>
          </p:cNvPr>
          <p:cNvSpPr txBox="1"/>
          <p:nvPr/>
        </p:nvSpPr>
        <p:spPr>
          <a:xfrm>
            <a:off x="8775700" y="3078322"/>
            <a:ext cx="2552700" cy="1386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-130810" algn="r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en-US" sz="28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靠近</a:t>
            </a:r>
            <a:endParaRPr lang="en-US" altLang="zh-TW" sz="2800" b="1" dirty="0">
              <a:effectLst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marL="269240" indent="-130810" algn="r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en-US" sz="2800" b="1" dirty="0">
                <a:ea typeface="文鼎標楷注音" panose="03000600000000000000" pitchFamily="66" charset="-120"/>
                <a:cs typeface="Times New Roman" panose="02020603050405020304" pitchFamily="18" charset="0"/>
              </a:rPr>
              <a:t>不要動手</a:t>
            </a:r>
            <a:endParaRPr lang="zh-TW" altLang="en-US" sz="3600" b="1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A54ECE06-FC15-4D08-853C-FFA92D165654}"/>
              </a:ext>
            </a:extLst>
          </p:cNvPr>
          <p:cNvSpPr txBox="1"/>
          <p:nvPr/>
        </p:nvSpPr>
        <p:spPr>
          <a:xfrm>
            <a:off x="5956300" y="3633947"/>
            <a:ext cx="2552700" cy="662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-130810" algn="ctr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en-US" sz="28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你想抓</a:t>
            </a:r>
            <a:endParaRPr lang="zh-TW" altLang="en-US" sz="3600" b="1" dirty="0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DD0CF5FD-6FC6-4A69-B9E0-3851CCCA8321}"/>
              </a:ext>
            </a:extLst>
          </p:cNvPr>
          <p:cNvSpPr txBox="1"/>
          <p:nvPr/>
        </p:nvSpPr>
        <p:spPr>
          <a:xfrm>
            <a:off x="3337560" y="4296821"/>
            <a:ext cx="2552700" cy="1386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-130810" algn="r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en-US" sz="28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乖乖</a:t>
            </a:r>
            <a:endParaRPr lang="en-US" altLang="zh-TW" sz="2800" b="1" dirty="0">
              <a:effectLst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marL="269240" indent="-130810" algn="r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en-US" sz="2800" b="1" dirty="0">
                <a:ea typeface="文鼎標楷注音" panose="03000600000000000000" pitchFamily="66" charset="-120"/>
                <a:cs typeface="Times New Roman" panose="02020603050405020304" pitchFamily="18" charset="0"/>
              </a:rPr>
              <a:t>不要抓</a:t>
            </a:r>
            <a:endParaRPr lang="zh-TW" altLang="en-US" sz="3600" b="1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EB14E6AA-F328-4086-BBCB-6F567362EB21}"/>
              </a:ext>
            </a:extLst>
          </p:cNvPr>
          <p:cNvSpPr txBox="1"/>
          <p:nvPr/>
        </p:nvSpPr>
        <p:spPr>
          <a:xfrm>
            <a:off x="1541022" y="3439959"/>
            <a:ext cx="2552700" cy="662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-130810" algn="ctr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en-US" sz="28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我會出現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13355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>
            <a:extLst>
              <a:ext uri="{FF2B5EF4-FFF2-40B4-BE49-F238E27FC236}">
                <a16:creationId xmlns:a16="http://schemas.microsoft.com/office/drawing/2014/main" id="{8DE208E9-CCB2-4B44-A846-3D1B3D9FA281}"/>
              </a:ext>
            </a:extLst>
          </p:cNvPr>
          <p:cNvGrpSpPr/>
          <p:nvPr/>
        </p:nvGrpSpPr>
        <p:grpSpPr>
          <a:xfrm>
            <a:off x="114300" y="1353443"/>
            <a:ext cx="4773478" cy="5352157"/>
            <a:chOff x="161046" y="210443"/>
            <a:chExt cx="4484854" cy="5080441"/>
          </a:xfrm>
        </p:grpSpPr>
        <p:grpSp>
          <p:nvGrpSpPr>
            <p:cNvPr id="20" name="群組 19">
              <a:extLst>
                <a:ext uri="{FF2B5EF4-FFF2-40B4-BE49-F238E27FC236}">
                  <a16:creationId xmlns:a16="http://schemas.microsoft.com/office/drawing/2014/main" id="{B7B2C799-24E7-404F-B860-44226B954C2E}"/>
                </a:ext>
              </a:extLst>
            </p:cNvPr>
            <p:cNvGrpSpPr/>
            <p:nvPr/>
          </p:nvGrpSpPr>
          <p:grpSpPr>
            <a:xfrm>
              <a:off x="161046" y="210443"/>
              <a:ext cx="4484854" cy="5080441"/>
              <a:chOff x="2610855" y="2671011"/>
              <a:chExt cx="9385966" cy="3860418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AB75C5F-8DF4-476B-8C8A-6B86F0BE855F}"/>
                  </a:ext>
                </a:extLst>
              </p:cNvPr>
              <p:cNvSpPr/>
              <p:nvPr/>
            </p:nvSpPr>
            <p:spPr>
              <a:xfrm>
                <a:off x="2736916" y="2671011"/>
                <a:ext cx="9133843" cy="3860418"/>
              </a:xfrm>
              <a:prstGeom prst="rect">
                <a:avLst/>
              </a:prstGeom>
              <a:ln w="152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FBC4A9A2-E31C-40DA-87AC-5332E326C567}"/>
                  </a:ext>
                </a:extLst>
              </p:cNvPr>
              <p:cNvSpPr txBox="1"/>
              <p:nvPr/>
            </p:nvSpPr>
            <p:spPr>
              <a:xfrm>
                <a:off x="2864046" y="3643536"/>
                <a:ext cx="9132775" cy="2281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3.</a:t>
                </a:r>
                <a:r>
                  <a:rPr lang="zh-TW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「你來猜一猜」這句話裡的</a:t>
                </a:r>
                <a:endParaRPr lang="en-US" altLang="zh-TW" sz="28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「你」是指誰？</a:t>
                </a:r>
                <a:endParaRPr lang="zh-TW" altLang="zh-TW" sz="2800" kern="100" dirty="0">
                  <a:effectLst/>
                  <a:latin typeface="Calibri" panose="020F0502020204030204" pitchFamily="34" charset="0"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文字方塊 23">
                <a:extLst>
                  <a:ext uri="{FF2B5EF4-FFF2-40B4-BE49-F238E27FC236}">
                    <a16:creationId xmlns:a16="http://schemas.microsoft.com/office/drawing/2014/main" id="{31524426-E05B-4089-ADF6-8824C4C21F48}"/>
                  </a:ext>
                </a:extLst>
              </p:cNvPr>
              <p:cNvSpPr txBox="1"/>
              <p:nvPr/>
            </p:nvSpPr>
            <p:spPr>
              <a:xfrm>
                <a:off x="2610855" y="2802759"/>
                <a:ext cx="5195965" cy="5034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4000" b="1" kern="100" dirty="0">
                    <a:effectLst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【</a:t>
                </a:r>
                <a:r>
                  <a:rPr lang="zh-TW" altLang="en-US" sz="4000" b="1" kern="100" dirty="0">
                    <a:effectLst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挑戰題</a:t>
                </a:r>
                <a:r>
                  <a:rPr lang="en-US" altLang="zh-TW" sz="4000" b="1" kern="1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】</a:t>
                </a:r>
                <a:endParaRPr lang="zh-TW" altLang="zh-TW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1" name="圖形 20" descr="老師">
              <a:extLst>
                <a:ext uri="{FF2B5EF4-FFF2-40B4-BE49-F238E27FC236}">
                  <a16:creationId xmlns:a16="http://schemas.microsoft.com/office/drawing/2014/main" id="{85E77492-BF73-4EAD-B2A7-DE3E38AC2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39580" y="4405799"/>
              <a:ext cx="794745" cy="859872"/>
            </a:xfrm>
            <a:prstGeom prst="rect">
              <a:avLst/>
            </a:prstGeom>
          </p:spPr>
        </p:pic>
      </p:grpSp>
      <p:grpSp>
        <p:nvGrpSpPr>
          <p:cNvPr id="4" name="群組 3">
            <a:extLst>
              <a:ext uri="{FF2B5EF4-FFF2-40B4-BE49-F238E27FC236}">
                <a16:creationId xmlns:a16="http://schemas.microsoft.com/office/drawing/2014/main" id="{EC8054B1-DDB9-4EEE-BD63-44D6B4BFC890}"/>
              </a:ext>
            </a:extLst>
          </p:cNvPr>
          <p:cNvGrpSpPr/>
          <p:nvPr/>
        </p:nvGrpSpPr>
        <p:grpSpPr>
          <a:xfrm>
            <a:off x="4432080" y="0"/>
            <a:ext cx="7848820" cy="6617291"/>
            <a:chOff x="3212570" y="0"/>
            <a:chExt cx="9410700" cy="7160300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D3F60605-15CB-4227-951A-263C2BE39D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1152"/>
            <a:stretch/>
          </p:blipFill>
          <p:spPr>
            <a:xfrm>
              <a:off x="3212570" y="0"/>
              <a:ext cx="9410700" cy="7160300"/>
            </a:xfrm>
            <a:prstGeom prst="rect">
              <a:avLst/>
            </a:prstGeom>
          </p:spPr>
        </p:pic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086F703B-B002-4984-9CDA-13858ADB7BDD}"/>
                </a:ext>
              </a:extLst>
            </p:cNvPr>
            <p:cNvSpPr txBox="1"/>
            <p:nvPr/>
          </p:nvSpPr>
          <p:spPr>
            <a:xfrm>
              <a:off x="9634010" y="2338416"/>
              <a:ext cx="2776275" cy="10830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我是</a:t>
              </a:r>
              <a:r>
                <a:rPr lang="zh-TW" altLang="en-US" sz="2400" b="1" dirty="0"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蝦</a:t>
              </a: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蟆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還是青蛙</a:t>
              </a:r>
              <a:endParaRPr lang="zh-TW" altLang="en-US" sz="3200" b="1" dirty="0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0977403C-FCAA-42C3-B80B-7821BF062BAB}"/>
                </a:ext>
              </a:extLst>
            </p:cNvPr>
            <p:cNvSpPr txBox="1"/>
            <p:nvPr/>
          </p:nvSpPr>
          <p:spPr>
            <a:xfrm>
              <a:off x="9437427" y="4069627"/>
              <a:ext cx="2624917" cy="12212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靠近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不要動手</a:t>
              </a:r>
              <a:endParaRPr lang="zh-TW" altLang="en-US" sz="3200" b="1" dirty="0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A54ECE06-FC15-4D08-853C-FFA92D165654}"/>
                </a:ext>
              </a:extLst>
            </p:cNvPr>
            <p:cNvSpPr txBox="1"/>
            <p:nvPr/>
          </p:nvSpPr>
          <p:spPr>
            <a:xfrm>
              <a:off x="7237905" y="4638294"/>
              <a:ext cx="2204599" cy="581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你想抓</a:t>
              </a:r>
              <a:endParaRPr lang="zh-TW" altLang="en-US" sz="3200" b="1" dirty="0"/>
            </a:p>
          </p:txBody>
        </p:sp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DD0CF5FD-6FC6-4A69-B9E0-3851CCCA8321}"/>
                </a:ext>
              </a:extLst>
            </p:cNvPr>
            <p:cNvSpPr txBox="1"/>
            <p:nvPr/>
          </p:nvSpPr>
          <p:spPr>
            <a:xfrm>
              <a:off x="5136810" y="5115690"/>
              <a:ext cx="2204599" cy="10830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乖乖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不要抓</a:t>
              </a:r>
              <a:endParaRPr lang="zh-TW" altLang="en-US" sz="3200" b="1" dirty="0"/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EB14E6AA-F328-4086-BBCB-6F567362EB21}"/>
                </a:ext>
              </a:extLst>
            </p:cNvPr>
            <p:cNvSpPr txBox="1"/>
            <p:nvPr/>
          </p:nvSpPr>
          <p:spPr>
            <a:xfrm>
              <a:off x="3307556" y="4508685"/>
              <a:ext cx="2621017" cy="6070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我會出現</a:t>
              </a:r>
              <a:endParaRPr lang="zh-TW" alt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67473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90E5C8B6-7A60-4102-BD9E-0619A9951303}"/>
              </a:ext>
            </a:extLst>
          </p:cNvPr>
          <p:cNvGrpSpPr/>
          <p:nvPr/>
        </p:nvGrpSpPr>
        <p:grpSpPr>
          <a:xfrm>
            <a:off x="144067" y="1117600"/>
            <a:ext cx="4952940" cy="5499691"/>
            <a:chOff x="161046" y="185230"/>
            <a:chExt cx="4484854" cy="5080441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6C88969F-1D66-4766-B1C6-13DC68367598}"/>
                </a:ext>
              </a:extLst>
            </p:cNvPr>
            <p:cNvGrpSpPr/>
            <p:nvPr/>
          </p:nvGrpSpPr>
          <p:grpSpPr>
            <a:xfrm>
              <a:off x="161046" y="185230"/>
              <a:ext cx="4484854" cy="5080441"/>
              <a:chOff x="2610855" y="2651853"/>
              <a:chExt cx="9385966" cy="3860418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CCF7A49-0D51-47A2-91FA-5EB574A62C7D}"/>
                  </a:ext>
                </a:extLst>
              </p:cNvPr>
              <p:cNvSpPr/>
              <p:nvPr/>
            </p:nvSpPr>
            <p:spPr>
              <a:xfrm>
                <a:off x="2670657" y="2651853"/>
                <a:ext cx="9133843" cy="3860418"/>
              </a:xfrm>
              <a:prstGeom prst="rect">
                <a:avLst/>
              </a:prstGeom>
              <a:ln w="152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4A6F14AF-C373-4B68-8CB9-4BDFC2CAB441}"/>
                  </a:ext>
                </a:extLst>
              </p:cNvPr>
              <p:cNvSpPr txBox="1"/>
              <p:nvPr/>
            </p:nvSpPr>
            <p:spPr>
              <a:xfrm>
                <a:off x="2864046" y="3643536"/>
                <a:ext cx="9132775" cy="21099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4.</a:t>
                </a:r>
                <a:r>
                  <a:rPr lang="zh-TW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「手不要撥，不要划」這句話裡，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「撥」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破音三" panose="020F0800000000000000" pitchFamily="34" charset="-120"/>
                    <a:cs typeface="Times New Roman" panose="02020603050405020304" pitchFamily="18" charset="0"/>
                  </a:rPr>
                  <a:t>什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破音一" panose="03000600000000000000" pitchFamily="66" charset="-120"/>
                    <a:cs typeface="Times New Roman" panose="02020603050405020304" pitchFamily="18" charset="0"/>
                  </a:rPr>
                  <a:t>麼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？「划」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破音三" panose="020F0800000000000000" pitchFamily="34" charset="-120"/>
                    <a:cs typeface="Times New Roman" panose="02020603050405020304" pitchFamily="18" charset="0"/>
                  </a:rPr>
                  <a:t>什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破音一" panose="03000600000000000000" pitchFamily="66" charset="-120"/>
                    <a:cs typeface="Times New Roman" panose="02020603050405020304" pitchFamily="18" charset="0"/>
                  </a:rPr>
                  <a:t>麼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？</a:t>
                </a:r>
                <a:endParaRPr lang="zh-TW" altLang="zh-TW" sz="2800" b="1" kern="100" dirty="0">
                  <a:effectLst/>
                  <a:latin typeface="Calibri" panose="020F0502020204030204" pitchFamily="34" charset="0"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DE69522D-065F-4662-8EAB-5CBA80CBC940}"/>
                  </a:ext>
                </a:extLst>
              </p:cNvPr>
              <p:cNvSpPr txBox="1"/>
              <p:nvPr/>
            </p:nvSpPr>
            <p:spPr>
              <a:xfrm>
                <a:off x="2610855" y="2802759"/>
                <a:ext cx="5195965" cy="5034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4000" b="1" kern="100" dirty="0">
                    <a:effectLst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【</a:t>
                </a:r>
                <a:r>
                  <a:rPr lang="zh-TW" altLang="en-US" sz="4000" b="1" kern="100" dirty="0">
                    <a:effectLst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挑戰題</a:t>
                </a:r>
                <a:r>
                  <a:rPr lang="en-US" altLang="zh-TW" sz="4000" b="1" kern="1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】</a:t>
                </a:r>
                <a:endParaRPr lang="zh-TW" altLang="zh-TW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圖形 17" descr="老師">
              <a:extLst>
                <a:ext uri="{FF2B5EF4-FFF2-40B4-BE49-F238E27FC236}">
                  <a16:creationId xmlns:a16="http://schemas.microsoft.com/office/drawing/2014/main" id="{0EC0A511-E1EC-494B-AA1A-AD1E4A907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39580" y="4405799"/>
              <a:ext cx="794745" cy="859872"/>
            </a:xfrm>
            <a:prstGeom prst="rect">
              <a:avLst/>
            </a:prstGeom>
          </p:spPr>
        </p:pic>
      </p:grpSp>
      <p:grpSp>
        <p:nvGrpSpPr>
          <p:cNvPr id="4" name="群組 3">
            <a:extLst>
              <a:ext uri="{FF2B5EF4-FFF2-40B4-BE49-F238E27FC236}">
                <a16:creationId xmlns:a16="http://schemas.microsoft.com/office/drawing/2014/main" id="{EC8054B1-DDB9-4EEE-BD63-44D6B4BFC890}"/>
              </a:ext>
            </a:extLst>
          </p:cNvPr>
          <p:cNvGrpSpPr/>
          <p:nvPr/>
        </p:nvGrpSpPr>
        <p:grpSpPr>
          <a:xfrm>
            <a:off x="4432080" y="0"/>
            <a:ext cx="7848820" cy="6617291"/>
            <a:chOff x="3212570" y="0"/>
            <a:chExt cx="9410700" cy="7160300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D3F60605-15CB-4227-951A-263C2BE39D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1152"/>
            <a:stretch/>
          </p:blipFill>
          <p:spPr>
            <a:xfrm>
              <a:off x="3212570" y="0"/>
              <a:ext cx="9410700" cy="7160300"/>
            </a:xfrm>
            <a:prstGeom prst="rect">
              <a:avLst/>
            </a:prstGeom>
          </p:spPr>
        </p:pic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086F703B-B002-4984-9CDA-13858ADB7BDD}"/>
                </a:ext>
              </a:extLst>
            </p:cNvPr>
            <p:cNvSpPr txBox="1"/>
            <p:nvPr/>
          </p:nvSpPr>
          <p:spPr>
            <a:xfrm>
              <a:off x="9634010" y="2338416"/>
              <a:ext cx="2776275" cy="10830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我是</a:t>
              </a:r>
              <a:r>
                <a:rPr lang="zh-TW" altLang="en-US" sz="2400" b="1" dirty="0"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蝦</a:t>
              </a: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蟆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還是青蛙</a:t>
              </a:r>
              <a:endParaRPr lang="zh-TW" altLang="en-US" sz="3200" b="1" dirty="0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0977403C-FCAA-42C3-B80B-7821BF062BAB}"/>
                </a:ext>
              </a:extLst>
            </p:cNvPr>
            <p:cNvSpPr txBox="1"/>
            <p:nvPr/>
          </p:nvSpPr>
          <p:spPr>
            <a:xfrm>
              <a:off x="9437427" y="4069627"/>
              <a:ext cx="2624917" cy="12212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靠近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不要動手</a:t>
              </a:r>
              <a:endParaRPr lang="zh-TW" altLang="en-US" sz="3200" b="1" dirty="0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A54ECE06-FC15-4D08-853C-FFA92D165654}"/>
                </a:ext>
              </a:extLst>
            </p:cNvPr>
            <p:cNvSpPr txBox="1"/>
            <p:nvPr/>
          </p:nvSpPr>
          <p:spPr>
            <a:xfrm>
              <a:off x="7237905" y="4638294"/>
              <a:ext cx="2204599" cy="581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你想抓</a:t>
              </a:r>
              <a:endParaRPr lang="zh-TW" altLang="en-US" sz="3200" b="1" dirty="0"/>
            </a:p>
          </p:txBody>
        </p:sp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DD0CF5FD-6FC6-4A69-B9E0-3851CCCA8321}"/>
                </a:ext>
              </a:extLst>
            </p:cNvPr>
            <p:cNvSpPr txBox="1"/>
            <p:nvPr/>
          </p:nvSpPr>
          <p:spPr>
            <a:xfrm>
              <a:off x="5136810" y="5115690"/>
              <a:ext cx="2204599" cy="10830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乖乖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不要抓</a:t>
              </a:r>
              <a:endParaRPr lang="zh-TW" altLang="en-US" sz="3200" b="1" dirty="0"/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EB14E6AA-F328-4086-BBCB-6F567362EB21}"/>
                </a:ext>
              </a:extLst>
            </p:cNvPr>
            <p:cNvSpPr txBox="1"/>
            <p:nvPr/>
          </p:nvSpPr>
          <p:spPr>
            <a:xfrm>
              <a:off x="3307556" y="4508685"/>
              <a:ext cx="2621017" cy="6070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我會出現</a:t>
              </a:r>
              <a:endParaRPr lang="zh-TW" alt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13640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90E5C8B6-7A60-4102-BD9E-0619A9951303}"/>
              </a:ext>
            </a:extLst>
          </p:cNvPr>
          <p:cNvGrpSpPr/>
          <p:nvPr/>
        </p:nvGrpSpPr>
        <p:grpSpPr>
          <a:xfrm>
            <a:off x="144067" y="1117600"/>
            <a:ext cx="4851453" cy="5499691"/>
            <a:chOff x="161046" y="185230"/>
            <a:chExt cx="4392958" cy="5080441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6C88969F-1D66-4766-B1C6-13DC68367598}"/>
                </a:ext>
              </a:extLst>
            </p:cNvPr>
            <p:cNvGrpSpPr/>
            <p:nvPr/>
          </p:nvGrpSpPr>
          <p:grpSpPr>
            <a:xfrm>
              <a:off x="161046" y="185230"/>
              <a:ext cx="4392958" cy="5080441"/>
              <a:chOff x="2610855" y="2651853"/>
              <a:chExt cx="9193645" cy="3860418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CCF7A49-0D51-47A2-91FA-5EB574A62C7D}"/>
                  </a:ext>
                </a:extLst>
              </p:cNvPr>
              <p:cNvSpPr/>
              <p:nvPr/>
            </p:nvSpPr>
            <p:spPr>
              <a:xfrm>
                <a:off x="2670657" y="2651853"/>
                <a:ext cx="9133843" cy="3860418"/>
              </a:xfrm>
              <a:prstGeom prst="rect">
                <a:avLst/>
              </a:prstGeom>
              <a:ln w="152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4A6F14AF-C373-4B68-8CB9-4BDFC2CAB441}"/>
                  </a:ext>
                </a:extLst>
              </p:cNvPr>
              <p:cNvSpPr txBox="1"/>
              <p:nvPr/>
            </p:nvSpPr>
            <p:spPr>
              <a:xfrm>
                <a:off x="3540119" y="3559012"/>
                <a:ext cx="7872719" cy="14305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5.</a:t>
                </a:r>
                <a:r>
                  <a:rPr lang="zh-TW" altLang="zh-TW" sz="2800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「不只想看還想要抓。」是指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「抓」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破音三" panose="020F0800000000000000" pitchFamily="34" charset="-120"/>
                    <a:cs typeface="Times New Roman" panose="02020603050405020304" pitchFamily="18" charset="0"/>
                  </a:rPr>
                  <a:t>什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破音一" panose="03000600000000000000" pitchFamily="66" charset="-120"/>
                    <a:cs typeface="Times New Roman" panose="02020603050405020304" pitchFamily="18" charset="0"/>
                  </a:rPr>
                  <a:t>麼</a:t>
                </a:r>
                <a:r>
                  <a:rPr lang="zh-TW" altLang="zh-TW" sz="3200" b="1" kern="100" dirty="0">
                    <a:effectLst/>
                    <a:latin typeface="Calibri" panose="020F0502020204030204" pitchFamily="34" charset="0"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？</a:t>
                </a:r>
                <a:endParaRPr lang="zh-TW" altLang="zh-TW" sz="2800" b="1" kern="100" dirty="0">
                  <a:effectLst/>
                  <a:latin typeface="Calibri" panose="020F0502020204030204" pitchFamily="34" charset="0"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DE69522D-065F-4662-8EAB-5CBA80CBC940}"/>
                  </a:ext>
                </a:extLst>
              </p:cNvPr>
              <p:cNvSpPr txBox="1"/>
              <p:nvPr/>
            </p:nvSpPr>
            <p:spPr>
              <a:xfrm>
                <a:off x="2610855" y="2802759"/>
                <a:ext cx="5195965" cy="5034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4000" b="1" kern="100" dirty="0">
                    <a:effectLst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【</a:t>
                </a:r>
                <a:r>
                  <a:rPr lang="zh-TW" altLang="en-US" sz="4000" b="1" kern="100" dirty="0">
                    <a:effectLst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挑戰題</a:t>
                </a:r>
                <a:r>
                  <a:rPr lang="en-US" altLang="zh-TW" sz="4000" b="1" kern="1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】</a:t>
                </a:r>
                <a:endParaRPr lang="zh-TW" altLang="zh-TW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圖形 17" descr="老師">
              <a:extLst>
                <a:ext uri="{FF2B5EF4-FFF2-40B4-BE49-F238E27FC236}">
                  <a16:creationId xmlns:a16="http://schemas.microsoft.com/office/drawing/2014/main" id="{0EC0A511-E1EC-494B-AA1A-AD1E4A907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04899" y="4334205"/>
              <a:ext cx="794745" cy="859872"/>
            </a:xfrm>
            <a:prstGeom prst="rect">
              <a:avLst/>
            </a:prstGeom>
          </p:spPr>
        </p:pic>
      </p:grpSp>
      <p:grpSp>
        <p:nvGrpSpPr>
          <p:cNvPr id="4" name="群組 3">
            <a:extLst>
              <a:ext uri="{FF2B5EF4-FFF2-40B4-BE49-F238E27FC236}">
                <a16:creationId xmlns:a16="http://schemas.microsoft.com/office/drawing/2014/main" id="{EC8054B1-DDB9-4EEE-BD63-44D6B4BFC890}"/>
              </a:ext>
            </a:extLst>
          </p:cNvPr>
          <p:cNvGrpSpPr/>
          <p:nvPr/>
        </p:nvGrpSpPr>
        <p:grpSpPr>
          <a:xfrm>
            <a:off x="4432080" y="0"/>
            <a:ext cx="7848820" cy="6617291"/>
            <a:chOff x="3212570" y="0"/>
            <a:chExt cx="9410700" cy="7160300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D3F60605-15CB-4227-951A-263C2BE39D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1152"/>
            <a:stretch/>
          </p:blipFill>
          <p:spPr>
            <a:xfrm>
              <a:off x="3212570" y="0"/>
              <a:ext cx="9410700" cy="7160300"/>
            </a:xfrm>
            <a:prstGeom prst="rect">
              <a:avLst/>
            </a:prstGeom>
          </p:spPr>
        </p:pic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086F703B-B002-4984-9CDA-13858ADB7BDD}"/>
                </a:ext>
              </a:extLst>
            </p:cNvPr>
            <p:cNvSpPr txBox="1"/>
            <p:nvPr/>
          </p:nvSpPr>
          <p:spPr>
            <a:xfrm>
              <a:off x="9634010" y="2338416"/>
              <a:ext cx="2776275" cy="10830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我是</a:t>
              </a:r>
              <a:r>
                <a:rPr lang="zh-TW" altLang="en-US" sz="2400" b="1" dirty="0"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蝦</a:t>
              </a: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蟆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還是青蛙</a:t>
              </a:r>
              <a:endParaRPr lang="zh-TW" altLang="en-US" sz="3200" b="1" dirty="0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0977403C-FCAA-42C3-B80B-7821BF062BAB}"/>
                </a:ext>
              </a:extLst>
            </p:cNvPr>
            <p:cNvSpPr txBox="1"/>
            <p:nvPr/>
          </p:nvSpPr>
          <p:spPr>
            <a:xfrm>
              <a:off x="9437427" y="4069627"/>
              <a:ext cx="2624917" cy="12212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靠近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不要動手</a:t>
              </a:r>
              <a:endParaRPr lang="zh-TW" altLang="en-US" sz="3200" b="1" dirty="0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A54ECE06-FC15-4D08-853C-FFA92D165654}"/>
                </a:ext>
              </a:extLst>
            </p:cNvPr>
            <p:cNvSpPr txBox="1"/>
            <p:nvPr/>
          </p:nvSpPr>
          <p:spPr>
            <a:xfrm>
              <a:off x="7237905" y="4638294"/>
              <a:ext cx="2204599" cy="581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你想抓</a:t>
              </a:r>
              <a:endParaRPr lang="zh-TW" altLang="en-US" sz="3200" b="1" dirty="0"/>
            </a:p>
          </p:txBody>
        </p:sp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DD0CF5FD-6FC6-4A69-B9E0-3851CCCA8321}"/>
                </a:ext>
              </a:extLst>
            </p:cNvPr>
            <p:cNvSpPr txBox="1"/>
            <p:nvPr/>
          </p:nvSpPr>
          <p:spPr>
            <a:xfrm>
              <a:off x="5136810" y="5115690"/>
              <a:ext cx="2204599" cy="10830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乖乖</a:t>
              </a:r>
              <a:endParaRPr lang="en-US" altLang="zh-TW" sz="2400" b="1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marL="269240" indent="-130810" algn="r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不要抓</a:t>
              </a:r>
              <a:endParaRPr lang="zh-TW" altLang="en-US" sz="3200" b="1" dirty="0"/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EB14E6AA-F328-4086-BBCB-6F567362EB21}"/>
                </a:ext>
              </a:extLst>
            </p:cNvPr>
            <p:cNvSpPr txBox="1"/>
            <p:nvPr/>
          </p:nvSpPr>
          <p:spPr>
            <a:xfrm>
              <a:off x="3307556" y="4508685"/>
              <a:ext cx="2621017" cy="6070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9240" indent="-130810"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TW" altLang="en-US" sz="2400" b="1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我會出現</a:t>
              </a:r>
              <a:endParaRPr lang="zh-TW" alt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67851896"/>
      </p:ext>
    </p:extLst>
  </p:cSld>
  <p:clrMapOvr>
    <a:masterClrMapping/>
  </p:clrMapOvr>
</p:sld>
</file>

<file path=ppt/theme/theme1.xml><?xml version="1.0" encoding="utf-8"?>
<a:theme xmlns:a="http://schemas.openxmlformats.org/drawingml/2006/main" name="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416</Words>
  <Application>Microsoft Office PowerPoint</Application>
  <PresentationFormat>寬螢幕</PresentationFormat>
  <Paragraphs>92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1" baseType="lpstr">
      <vt:lpstr>文鼎標楷注音</vt:lpstr>
      <vt:lpstr>文鼎標楷注音破音一</vt:lpstr>
      <vt:lpstr>微軟正黑體</vt:lpstr>
      <vt:lpstr>標楷體</vt:lpstr>
      <vt:lpstr>Arial</vt:lpstr>
      <vt:lpstr>Calibri</vt:lpstr>
      <vt:lpstr>Source Sans Pro</vt:lpstr>
      <vt:lpstr>FunkyShapesVTI</vt:lpstr>
      <vt:lpstr>讀懂課文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悅真 LIEN</dc:creator>
  <cp:lastModifiedBy>悅真 LIEN</cp:lastModifiedBy>
  <cp:revision>42</cp:revision>
  <dcterms:created xsi:type="dcterms:W3CDTF">2020-08-26T05:12:32Z</dcterms:created>
  <dcterms:modified xsi:type="dcterms:W3CDTF">2021-09-27T14:50:13Z</dcterms:modified>
</cp:coreProperties>
</file>