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56" r:id="rId3"/>
    <p:sldId id="266" r:id="rId4"/>
    <p:sldId id="264" r:id="rId5"/>
    <p:sldId id="272" r:id="rId6"/>
    <p:sldId id="281" r:id="rId7"/>
    <p:sldId id="265" r:id="rId8"/>
    <p:sldId id="285" r:id="rId9"/>
    <p:sldId id="286" r:id="rId10"/>
    <p:sldId id="287" r:id="rId11"/>
    <p:sldId id="288" r:id="rId12"/>
    <p:sldId id="289" r:id="rId13"/>
    <p:sldId id="282" r:id="rId14"/>
    <p:sldId id="290" r:id="rId15"/>
    <p:sldId id="291" r:id="rId16"/>
    <p:sldId id="303" r:id="rId17"/>
    <p:sldId id="301" r:id="rId18"/>
    <p:sldId id="304" r:id="rId19"/>
    <p:sldId id="302" r:id="rId20"/>
    <p:sldId id="300" r:id="rId21"/>
    <p:sldId id="283" r:id="rId22"/>
    <p:sldId id="292" r:id="rId23"/>
    <p:sldId id="293" r:id="rId24"/>
    <p:sldId id="294" r:id="rId25"/>
    <p:sldId id="295" r:id="rId26"/>
    <p:sldId id="284" r:id="rId27"/>
    <p:sldId id="296" r:id="rId28"/>
    <p:sldId id="297" r:id="rId29"/>
    <p:sldId id="298" r:id="rId30"/>
    <p:sldId id="299" r:id="rId31"/>
    <p:sldId id="280" r:id="rId32"/>
  </p:sldIdLst>
  <p:sldSz cx="9144000" cy="5143500" type="screen16x9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FF"/>
    <a:srgbClr val="FF9300"/>
    <a:srgbClr val="FF7E79"/>
    <a:srgbClr val="FFD579"/>
    <a:srgbClr val="945200"/>
    <a:srgbClr val="5F8C26"/>
    <a:srgbClr val="9CBE5B"/>
    <a:srgbClr val="CDDE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佈景主題樣式 2 - 輔色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73" autoAdjust="0"/>
    <p:restoredTop sz="94660"/>
  </p:normalViewPr>
  <p:slideViewPr>
    <p:cSldViewPr snapToGrid="0" showGuides="1">
      <p:cViewPr varScale="1">
        <p:scale>
          <a:sx n="153" d="100"/>
          <a:sy n="153" d="100"/>
        </p:scale>
        <p:origin x="800" y="176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57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51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510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89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246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694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8139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8516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149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51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3174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31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9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786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025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5040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078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414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996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524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94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3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71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617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1113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02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32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63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130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4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442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964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20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5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4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1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F1830F6-661E-4EAE-867C-77A95B91D6A3}"/>
              </a:ext>
            </a:extLst>
          </p:cNvPr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87D705A-2BAD-4138-8AF6-A6CEA8F57D99}"/>
                </a:ext>
              </a:extLst>
            </p:cNvPr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0BAD57EC-45E7-4BCB-A979-D73957148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96B24A36-2400-493C-9470-7CE69C67B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49A1F922-9B83-48BD-94DB-4CE25C20C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F978881C-B82E-48CA-A5CC-30EB9EE63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CB4D4833-DD9D-4CA3-867F-AB6E1CC55C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548B4DDF-867D-45CA-892D-6203A8A2E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AEE3FA7F-613C-43D6-937B-887AEC72A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51629227-0E6B-48B3-BB14-F8DCCD77E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3837D459-0A07-49DD-94F5-02E3E3B320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D9DA8700-961B-48EB-9F28-1C5AD4505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D226A55B-8AC4-4F93-A5E3-F7FB8BEBE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42DF85C-1CA1-4694-8EDC-3566DA6DA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3BF0138-911C-4C08-BA60-542716C4D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94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97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6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9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  <a:t>2020/4/19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4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.png"/><Relationship Id="rId5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2.emf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265102"/>
            <a:ext cx="5336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CBE5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跟著氣味遊校園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ECB46AD-0E72-4F5A-A712-FE050A3EB294}"/>
              </a:ext>
            </a:extLst>
          </p:cNvPr>
          <p:cNvSpPr txBox="1"/>
          <p:nvPr/>
        </p:nvSpPr>
        <p:spPr>
          <a:xfrm>
            <a:off x="2485666" y="2600328"/>
            <a:ext cx="4172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按步驟完成，寫作並不難！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94" r="16079" b="94184"/>
          <a:stretch/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94" r="16079" b="94184"/>
          <a:stretch/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103949" y="3493677"/>
            <a:ext cx="49913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创艺简行楷" pitchFamily="2" charset="-122"/>
              </a:rPr>
              <a:t>Read &amp; write.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2441449" y="2175424"/>
            <a:ext cx="46955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配合</a:t>
            </a:r>
            <a:r>
              <a:rPr lang="en-US" altLang="zh-TW" sz="16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en-US" sz="16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</a:t>
            </a:r>
            <a:r>
              <a:rPr lang="zh-CN" altLang="en-US" sz="16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南一四下國語第五課</a:t>
            </a:r>
            <a:r>
              <a:rPr lang="en-US" altLang="zh-CN" sz="16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〈</a:t>
            </a:r>
            <a:r>
              <a:rPr lang="zh-CN" altLang="en-US" sz="16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氣味之旅</a:t>
            </a:r>
            <a:r>
              <a:rPr lang="en-US" altLang="zh-CN" sz="16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〉</a:t>
            </a:r>
            <a:endParaRPr lang="zh-CN" altLang="en-US" sz="1600" dirty="0">
              <a:solidFill>
                <a:srgbClr val="9CBE5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917116" flipH="1">
            <a:off x="2848843" y="1603542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20785727" flipH="1">
            <a:off x="3667522" y="1268962"/>
            <a:ext cx="252313" cy="2093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09BE5ED-D0E3-48B3-8517-489DE06570F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2966129" flipH="1">
            <a:off x="5881444" y="1462273"/>
            <a:ext cx="271383" cy="22518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21107494" flipH="1">
            <a:off x="4851477" y="1292493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4393079" flipH="1" flipV="1">
            <a:off x="6546116" y="1798998"/>
            <a:ext cx="224433" cy="195046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2FE87848-8931-1543-8016-ACBE7B129DF9}"/>
              </a:ext>
            </a:extLst>
          </p:cNvPr>
          <p:cNvSpPr txBox="1"/>
          <p:nvPr/>
        </p:nvSpPr>
        <p:spPr>
          <a:xfrm>
            <a:off x="5242415" y="475211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b="1" dirty="0">
                <a:solidFill>
                  <a:srgbClr val="9452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簡報設計：品薇老師</a:t>
            </a:r>
          </a:p>
        </p:txBody>
      </p:sp>
    </p:spTree>
    <p:extLst>
      <p:ext uri="{BB962C8B-B14F-4D97-AF65-F5344CB8AC3E}">
        <p14:creationId xmlns:p14="http://schemas.microsoft.com/office/powerpoint/2010/main" val="425738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Q1-2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如果將氣味比擬成人，你會如何形容呢？為什麼？</a:t>
            </a:r>
          </a:p>
          <a:p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1003301" y="2292482"/>
            <a:ext cx="74295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1-2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氣味是校園裡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頑皮的孩子，躲在廚房的煙囪旁，躲在操場旁的草地上，躲在辦公室前的草叢邊，好像和我們玩捉迷藏。</a:t>
            </a: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id="{7B00E16D-5C3A-4147-94C7-920AF092A56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第一段寫作示範</a:t>
            </a:r>
          </a:p>
        </p:txBody>
      </p:sp>
    </p:spTree>
    <p:extLst>
      <p:ext uri="{BB962C8B-B14F-4D97-AF65-F5344CB8AC3E}">
        <p14:creationId xmlns:p14="http://schemas.microsoft.com/office/powerpoint/2010/main" val="5668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第一段寫作引導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Q1-3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：你喜歡和誰在什麼時候，用什麼方式一起跟著氣味遊校園呢？ </a:t>
            </a:r>
          </a:p>
          <a:p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804411" y="2291811"/>
            <a:ext cx="57695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1-3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：我喜歡和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，（方式），一起跟著氣味遊校園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kumimoji="1" lang="zh-TW" altLang="en-US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774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Q1-3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：你喜歡和誰在什麼時候，用什麼方式一起跟著氣味遊校園呢？ </a:t>
            </a:r>
          </a:p>
          <a:p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804410" y="2255235"/>
            <a:ext cx="768122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1-3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我喜歡和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好朋友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美麗的早晨時睜大著眼睛，像偵探一樣尋找線索，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一起跟著氣味遊校園。 </a:t>
            </a:r>
          </a:p>
        </p:txBody>
      </p:sp>
      <p:sp>
        <p:nvSpPr>
          <p:cNvPr id="5" name="文本框 30">
            <a:extLst>
              <a:ext uri="{FF2B5EF4-FFF2-40B4-BE49-F238E27FC236}">
                <a16:creationId xmlns:a16="http://schemas.microsoft.com/office/drawing/2014/main" id="{DFF64833-C32A-6D4E-BCD2-73CB06943623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第一段寫作示範</a:t>
            </a:r>
          </a:p>
        </p:txBody>
      </p:sp>
    </p:spTree>
    <p:extLst>
      <p:ext uri="{BB962C8B-B14F-4D97-AF65-F5344CB8AC3E}">
        <p14:creationId xmlns:p14="http://schemas.microsoft.com/office/powerpoint/2010/main" val="387306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0" y="1086905"/>
            <a:ext cx="2015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>
                <a:solidFill>
                  <a:srgbClr val="9CBE5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第二段</a:t>
            </a:r>
            <a:endParaRPr lang="zh-CN" altLang="en-US" sz="4800" b="1" dirty="0">
              <a:solidFill>
                <a:srgbClr val="9CBE5B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6" y="2227015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Q2</a:t>
            </a:r>
            <a:endParaRPr lang="zh-CN" altLang="en-US" sz="3200" b="1" spc="3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40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第二段寫作引導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1337095" y="2331065"/>
            <a:ext cx="3615906" cy="2355235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9263"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1634484" y="2537037"/>
            <a:ext cx="2803614" cy="2002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※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使用移步法，按照</a:t>
            </a:r>
            <a:r>
              <a:rPr lang="zh-TW" altLang="en-US" sz="2400" dirty="0">
                <a:solidFill>
                  <a:srgbClr val="C00000"/>
                </a:solidFill>
                <a:highlight>
                  <a:srgbClr val="FFFF00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到訪地點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的順序描寫，並參考觀察紀錄單描述氣味，並且加上你的感受。 </a:t>
            </a:r>
            <a:endParaRPr lang="zh-TW" altLang="zh-TW" sz="240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Q2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你們在什麼樣的狀態開始呢？令你印象深刻的三種氣味分別是什麼呢？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5012187" y="2384963"/>
            <a:ext cx="336145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：我們在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，（地點一）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（地點二） 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（地點三） 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kumimoji="1" lang="zh-TW" altLang="en-US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3011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727946" y="1188385"/>
            <a:ext cx="800965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我們在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歡喜雀躍中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600" dirty="0">
                <a:solidFill>
                  <a:srgbClr val="5F8C26"/>
                </a:solidFill>
                <a:highlight>
                  <a:srgbClr val="FFFF00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坐在教室裡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，傳來陣陣令人垂涎三尺的</a:t>
            </a:r>
            <a:r>
              <a:rPr kumimoji="1" lang="zh-TW" altLang="en-US" sz="2600" dirty="0">
                <a:solidFill>
                  <a:srgbClr val="FF93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飯菜香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，像滷雞腿、像排骨湯、像藥膳香，讓我好期待午餐時間的到來。</a:t>
            </a:r>
            <a:r>
              <a:rPr kumimoji="1" lang="zh-TW" altLang="en-US" sz="2600" dirty="0">
                <a:solidFill>
                  <a:srgbClr val="5F8C26"/>
                </a:solidFill>
                <a:highlight>
                  <a:srgbClr val="FFFF00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來到生態池旁邊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，可以聞到一股濃烈的味道，好像腐爛的蘋果味，看見地上掉滿暗紅色的小花朵，原來是</a:t>
            </a:r>
            <a:r>
              <a:rPr kumimoji="1" lang="zh-TW" altLang="en-US" sz="2600" dirty="0">
                <a:solidFill>
                  <a:srgbClr val="FF93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掌葉蘋婆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的花香。</a:t>
            </a:r>
            <a:r>
              <a:rPr kumimoji="1" lang="zh-TW" altLang="en-US" sz="2600" dirty="0">
                <a:solidFill>
                  <a:srgbClr val="5F8C26"/>
                </a:solidFill>
                <a:highlight>
                  <a:srgbClr val="FFFF00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在雨豆樹下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，有一條條破碎的黑色</a:t>
            </a:r>
            <a:r>
              <a:rPr kumimoji="1" lang="zh-TW" altLang="en-US" sz="2600" dirty="0">
                <a:solidFill>
                  <a:srgbClr val="FF93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豆莢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，聞起來有著甜甜的味道，就像是我最喜歡的麥芽糖一樣。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9CADD1-710F-A24B-9EA4-B6919B37D91C}"/>
              </a:ext>
            </a:extLst>
          </p:cNvPr>
          <p:cNvSpPr txBox="1"/>
          <p:nvPr/>
        </p:nvSpPr>
        <p:spPr>
          <a:xfrm>
            <a:off x="2451065" y="4266150"/>
            <a:ext cx="4241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20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★移動路線：教室→生態池→雨豆樹</a:t>
            </a: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id="{7CE974E7-4FB3-314A-A43A-D9E82C0707E5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第二段寫作示範</a:t>
            </a:r>
          </a:p>
        </p:txBody>
      </p:sp>
    </p:spTree>
    <p:extLst>
      <p:ext uri="{BB962C8B-B14F-4D97-AF65-F5344CB8AC3E}">
        <p14:creationId xmlns:p14="http://schemas.microsoft.com/office/powerpoint/2010/main" val="174726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0814589-93EE-4D83-BA4F-1DCC0A7303EE}"/>
              </a:ext>
            </a:extLst>
          </p:cNvPr>
          <p:cNvGrpSpPr/>
          <p:nvPr/>
        </p:nvGrpSpPr>
        <p:grpSpPr>
          <a:xfrm>
            <a:off x="1019410" y="1209508"/>
            <a:ext cx="1620441" cy="1265634"/>
            <a:chOff x="1884521" y="1589485"/>
            <a:chExt cx="1620441" cy="1265634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1E6DF73A-7D99-47E4-B830-8099538947A5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rot="18900000">
              <a:off x="1884521" y="1589485"/>
              <a:ext cx="1620441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579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" name="MH_SubTitle_1">
              <a:extLst>
                <a:ext uri="{FF2B5EF4-FFF2-40B4-BE49-F238E27FC236}">
                  <a16:creationId xmlns:a16="http://schemas.microsoft.com/office/drawing/2014/main" id="{C531E60A-EA48-4149-835D-99EA412AE928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902382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外觀</a:t>
              </a:r>
            </a:p>
          </p:txBody>
        </p:sp>
      </p:grpSp>
      <p:sp>
        <p:nvSpPr>
          <p:cNvPr id="7" name="MH_Other_2">
            <a:extLst>
              <a:ext uri="{FF2B5EF4-FFF2-40B4-BE49-F238E27FC236}">
                <a16:creationId xmlns:a16="http://schemas.microsoft.com/office/drawing/2014/main" id="{D411435F-0E8A-4C5A-88BA-F27378EA9E8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51683" y="1448823"/>
            <a:ext cx="37742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1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82F0C5-F552-4493-838F-F5C1D16C1DD6}"/>
              </a:ext>
            </a:extLst>
          </p:cNvPr>
          <p:cNvGrpSpPr/>
          <p:nvPr/>
        </p:nvGrpSpPr>
        <p:grpSpPr>
          <a:xfrm>
            <a:off x="1585248" y="2900012"/>
            <a:ext cx="1619250" cy="1264443"/>
            <a:chOff x="2969181" y="3004662"/>
            <a:chExt cx="1619250" cy="1264443"/>
          </a:xfrm>
        </p:grpSpPr>
        <p:sp>
          <p:nvSpPr>
            <p:cNvPr id="8" name="MH_Other_3">
              <a:extLst>
                <a:ext uri="{FF2B5EF4-FFF2-40B4-BE49-F238E27FC236}">
                  <a16:creationId xmlns:a16="http://schemas.microsoft.com/office/drawing/2014/main" id="{5BAC21EA-B038-4707-80C1-5DC9176139E1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18900000">
              <a:off x="2969181" y="3004662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9" name="MH_SubTitle_3">
              <a:extLst>
                <a:ext uri="{FF2B5EF4-FFF2-40B4-BE49-F238E27FC236}">
                  <a16:creationId xmlns:a16="http://schemas.microsoft.com/office/drawing/2014/main" id="{FF5797FE-EFAA-4396-A7BB-32F3155EBD77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987040" y="3161824"/>
              <a:ext cx="110609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感受</a:t>
              </a:r>
            </a:p>
          </p:txBody>
        </p:sp>
      </p:grpSp>
      <p:sp>
        <p:nvSpPr>
          <p:cNvPr id="10" name="MH_Other_4">
            <a:extLst>
              <a:ext uri="{FF2B5EF4-FFF2-40B4-BE49-F238E27FC236}">
                <a16:creationId xmlns:a16="http://schemas.microsoft.com/office/drawing/2014/main" id="{D85A7384-B148-4E1B-BF1B-27895C1AF89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616330" y="3138136"/>
            <a:ext cx="377428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3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9136D0-84F1-4489-A9D3-79E2F898FB98}"/>
              </a:ext>
            </a:extLst>
          </p:cNvPr>
          <p:cNvGrpSpPr/>
          <p:nvPr/>
        </p:nvGrpSpPr>
        <p:grpSpPr>
          <a:xfrm>
            <a:off x="4345951" y="1279405"/>
            <a:ext cx="1619250" cy="1265634"/>
            <a:chOff x="4052650" y="1589485"/>
            <a:chExt cx="1619250" cy="1265634"/>
          </a:xfrm>
        </p:grpSpPr>
        <p:sp>
          <p:nvSpPr>
            <p:cNvPr id="11" name="MH_Other_5">
              <a:extLst>
                <a:ext uri="{FF2B5EF4-FFF2-40B4-BE49-F238E27FC236}">
                  <a16:creationId xmlns:a16="http://schemas.microsoft.com/office/drawing/2014/main" id="{C5B90042-ADDD-493B-96F7-A38F863AE808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8900000">
              <a:off x="4052650" y="1589485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6FF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2" name="MH_SubTitle_2">
              <a:extLst>
                <a:ext uri="{FF2B5EF4-FFF2-40B4-BE49-F238E27FC236}">
                  <a16:creationId xmlns:a16="http://schemas.microsoft.com/office/drawing/2014/main" id="{81538F70-12C5-4A07-9206-E61917FD7E3E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070509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rgbClr val="0096FF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味道</a:t>
              </a:r>
            </a:p>
          </p:txBody>
        </p:sp>
      </p:grpSp>
      <p:sp>
        <p:nvSpPr>
          <p:cNvPr id="13" name="MH_Other_6">
            <a:extLst>
              <a:ext uri="{FF2B5EF4-FFF2-40B4-BE49-F238E27FC236}">
                <a16:creationId xmlns:a16="http://schemas.microsoft.com/office/drawing/2014/main" id="{4D00662C-1DDF-464B-A09E-3414C695867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378222" y="1518720"/>
            <a:ext cx="37623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rgbClr val="0096F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2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982D692-250C-42DA-870A-7987BEA26790}"/>
              </a:ext>
            </a:extLst>
          </p:cNvPr>
          <p:cNvGrpSpPr/>
          <p:nvPr/>
        </p:nvGrpSpPr>
        <p:grpSpPr>
          <a:xfrm>
            <a:off x="4949154" y="2886487"/>
            <a:ext cx="1620440" cy="1264443"/>
            <a:chOff x="5136119" y="3004662"/>
            <a:chExt cx="1620440" cy="1264443"/>
          </a:xfrm>
        </p:grpSpPr>
        <p:sp>
          <p:nvSpPr>
            <p:cNvPr id="14" name="MH_Other_7">
              <a:extLst>
                <a:ext uri="{FF2B5EF4-FFF2-40B4-BE49-F238E27FC236}">
                  <a16:creationId xmlns:a16="http://schemas.microsoft.com/office/drawing/2014/main" id="{E10600B1-891E-42A1-A69E-E24F109C986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8900000">
              <a:off x="5136119" y="3004662"/>
              <a:ext cx="162044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E79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5" name="MH_SubTitle_4">
              <a:extLst>
                <a:ext uri="{FF2B5EF4-FFF2-40B4-BE49-F238E27FC236}">
                  <a16:creationId xmlns:a16="http://schemas.microsoft.com/office/drawing/2014/main" id="{E4C79CB4-23DA-40BB-BF98-76AA2972DF1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153978" y="3161824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想像</a:t>
              </a:r>
            </a:p>
          </p:txBody>
        </p:sp>
      </p:grpSp>
      <p:sp>
        <p:nvSpPr>
          <p:cNvPr id="16" name="MH_Other_8">
            <a:extLst>
              <a:ext uri="{FF2B5EF4-FFF2-40B4-BE49-F238E27FC236}">
                <a16:creationId xmlns:a16="http://schemas.microsoft.com/office/drawing/2014/main" id="{EB94C711-747D-4501-9162-2BAA38590AD8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981425" y="3124611"/>
            <a:ext cx="377429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rgbClr val="FF7E79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4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8019E4C-D1E1-48B5-801C-CB95E85E2BDD}"/>
              </a:ext>
            </a:extLst>
          </p:cNvPr>
          <p:cNvSpPr/>
          <p:nvPr/>
        </p:nvSpPr>
        <p:spPr>
          <a:xfrm>
            <a:off x="2240397" y="1890576"/>
            <a:ext cx="14850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萝莉体 第二版" panose="02000500000000000000" pitchFamily="2" charset="-122"/>
                <a:sym typeface="+mn-lt"/>
              </a:rPr>
              <a:t>顏色、大小、形狀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B4C4D0-4BB2-4EC3-95C2-9A136B4FF507}"/>
              </a:ext>
            </a:extLst>
          </p:cNvPr>
          <p:cNvSpPr/>
          <p:nvPr/>
        </p:nvSpPr>
        <p:spPr>
          <a:xfrm>
            <a:off x="5911284" y="1752083"/>
            <a:ext cx="240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萝莉体 第二版" panose="02000500000000000000" pitchFamily="2" charset="-122"/>
                <a:sym typeface="+mn-lt"/>
              </a:rPr>
              <a:t>加入和氣味有關的形容詞：濃烈、刺鼻、淡雅、清新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萝莉体 第二版" panose="02000500000000000000" pitchFamily="2" charset="-122"/>
                <a:sym typeface="+mn-lt"/>
              </a:rPr>
              <a:t>……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E50442-4E04-4417-92F6-3AF13351427D}"/>
              </a:ext>
            </a:extLst>
          </p:cNvPr>
          <p:cNvSpPr/>
          <p:nvPr/>
        </p:nvSpPr>
        <p:spPr>
          <a:xfrm>
            <a:off x="2666346" y="3673413"/>
            <a:ext cx="2319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萝莉体 第二版" panose="02000500000000000000" pitchFamily="2" charset="-122"/>
                <a:sym typeface="+mn-lt"/>
              </a:rPr>
              <a:t>這股氣味帶給你的心情感受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ED84706-2F01-4EF5-A86C-4EE855124521}"/>
              </a:ext>
            </a:extLst>
          </p:cNvPr>
          <p:cNvSpPr/>
          <p:nvPr/>
        </p:nvSpPr>
        <p:spPr>
          <a:xfrm>
            <a:off x="5952763" y="3677437"/>
            <a:ext cx="23193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萝莉体 第二版" panose="02000500000000000000" pitchFamily="2" charset="-122"/>
                <a:sym typeface="+mn-lt"/>
              </a:rPr>
              <a:t>視覺的想像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萝莉体 第二版" panose="02000500000000000000" pitchFamily="2" charset="-122"/>
              <a:sym typeface="+mn-lt"/>
            </a:endParaRPr>
          </a:p>
          <a:p>
            <a:pPr lvl="0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萝莉体 第二版" panose="02000500000000000000" pitchFamily="2" charset="-122"/>
                <a:sym typeface="+mn-lt"/>
              </a:rPr>
              <a:t>嗅覺的想像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24" name="文本框 30">
            <a:extLst>
              <a:ext uri="{FF2B5EF4-FFF2-40B4-BE49-F238E27FC236}">
                <a16:creationId xmlns:a16="http://schemas.microsoft.com/office/drawing/2014/main" id="{F10275D1-FE4B-DC47-B712-FF038E0FA7BF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如何描述氣味？</a:t>
            </a:r>
          </a:p>
        </p:txBody>
      </p:sp>
    </p:spTree>
    <p:extLst>
      <p:ext uri="{BB962C8B-B14F-4D97-AF65-F5344CB8AC3E}">
        <p14:creationId xmlns:p14="http://schemas.microsoft.com/office/powerpoint/2010/main" val="300098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727946" y="1188385"/>
            <a:ext cx="800965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我們在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歡喜雀躍中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坐在教室裡，傳來陣陣令人垂涎三尺的飯菜香，像滷雞腿、像排骨湯、像藥膳香，讓我好期待午餐時間的到來。來到生態池旁邊，可以聞到一股濃烈的味道，好像腐爛的蘋果味，看見地上掉滿暗紅色的小花朵，原來是掌葉蘋婆的花香。在雨豆樹下，有一條條破碎的黑色豆莢，聞起來有著甜甜的味道，就像是我最喜歡的麥芽糖一樣。</a:t>
            </a: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id="{7CE974E7-4FB3-314A-A43A-D9E82C0707E5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第二段寫作示範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67ED062-1280-F541-B246-F70B2A088209}"/>
              </a:ext>
            </a:extLst>
          </p:cNvPr>
          <p:cNvSpPr txBox="1"/>
          <p:nvPr/>
        </p:nvSpPr>
        <p:spPr>
          <a:xfrm>
            <a:off x="2604153" y="4173817"/>
            <a:ext cx="3935693" cy="492443"/>
          </a:xfrm>
          <a:prstGeom prst="rect">
            <a:avLst/>
          </a:prstGeom>
          <a:noFill/>
          <a:ln w="28575">
            <a:solidFill>
              <a:srgbClr val="945200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kumimoji="1" lang="zh-TW" altLang="en-US" sz="2600" b="1" dirty="0">
                <a:solidFill>
                  <a:srgbClr val="FF93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外觀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600" b="1" dirty="0">
                <a:solidFill>
                  <a:srgbClr val="0096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味道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600" b="1" dirty="0">
                <a:solidFill>
                  <a:srgbClr val="FFC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感受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</a:t>
            </a:r>
            <a:r>
              <a:rPr kumimoji="1" lang="zh-TW" altLang="en-US" sz="2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</a:t>
            </a:r>
          </a:p>
        </p:txBody>
      </p:sp>
      <p:sp>
        <p:nvSpPr>
          <p:cNvPr id="7" name="圓角矩形 6">
            <a:extLst>
              <a:ext uri="{FF2B5EF4-FFF2-40B4-BE49-F238E27FC236}">
                <a16:creationId xmlns:a16="http://schemas.microsoft.com/office/drawing/2014/main" id="{8CA932B9-DAF1-F24F-B23D-AC316505FF78}"/>
              </a:ext>
            </a:extLst>
          </p:cNvPr>
          <p:cNvSpPr/>
          <p:nvPr/>
        </p:nvSpPr>
        <p:spPr>
          <a:xfrm>
            <a:off x="2138767" y="2872451"/>
            <a:ext cx="2347992" cy="356461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8" name="圓角矩形 7">
            <a:extLst>
              <a:ext uri="{FF2B5EF4-FFF2-40B4-BE49-F238E27FC236}">
                <a16:creationId xmlns:a16="http://schemas.microsoft.com/office/drawing/2014/main" id="{6AE16A9F-4DF6-C044-BF6B-9952DFC227BF}"/>
              </a:ext>
            </a:extLst>
          </p:cNvPr>
          <p:cNvSpPr/>
          <p:nvPr/>
        </p:nvSpPr>
        <p:spPr>
          <a:xfrm>
            <a:off x="4148380" y="3252218"/>
            <a:ext cx="676758" cy="356461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9" name="圓角矩形 8">
            <a:extLst>
              <a:ext uri="{FF2B5EF4-FFF2-40B4-BE49-F238E27FC236}">
                <a16:creationId xmlns:a16="http://schemas.microsoft.com/office/drawing/2014/main" id="{58474E23-45F8-6A4C-8DE4-F296A55DF35F}"/>
              </a:ext>
            </a:extLst>
          </p:cNvPr>
          <p:cNvSpPr/>
          <p:nvPr/>
        </p:nvSpPr>
        <p:spPr>
          <a:xfrm>
            <a:off x="5098942" y="3252219"/>
            <a:ext cx="676758" cy="356461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圓角矩形 9">
            <a:extLst>
              <a:ext uri="{FF2B5EF4-FFF2-40B4-BE49-F238E27FC236}">
                <a16:creationId xmlns:a16="http://schemas.microsoft.com/office/drawing/2014/main" id="{AE85F01E-B36F-FE41-B5C2-D32C4D5E7EC1}"/>
              </a:ext>
            </a:extLst>
          </p:cNvPr>
          <p:cNvSpPr/>
          <p:nvPr/>
        </p:nvSpPr>
        <p:spPr>
          <a:xfrm>
            <a:off x="4445430" y="1626266"/>
            <a:ext cx="1330269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2" name="圓角矩形 11">
            <a:extLst>
              <a:ext uri="{FF2B5EF4-FFF2-40B4-BE49-F238E27FC236}">
                <a16:creationId xmlns:a16="http://schemas.microsoft.com/office/drawing/2014/main" id="{54ACADFC-5178-E140-9F84-C74105DB101C}"/>
              </a:ext>
            </a:extLst>
          </p:cNvPr>
          <p:cNvSpPr/>
          <p:nvPr/>
        </p:nvSpPr>
        <p:spPr>
          <a:xfrm>
            <a:off x="6101166" y="1626265"/>
            <a:ext cx="1330269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3" name="圓角矩形 12">
            <a:extLst>
              <a:ext uri="{FF2B5EF4-FFF2-40B4-BE49-F238E27FC236}">
                <a16:creationId xmlns:a16="http://schemas.microsoft.com/office/drawing/2014/main" id="{21581F6B-FEDF-0F42-8E46-501B46605631}"/>
              </a:ext>
            </a:extLst>
          </p:cNvPr>
          <p:cNvSpPr/>
          <p:nvPr/>
        </p:nvSpPr>
        <p:spPr>
          <a:xfrm>
            <a:off x="2138767" y="2461674"/>
            <a:ext cx="2347992" cy="356461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4" name="圓角矩形 13">
            <a:extLst>
              <a:ext uri="{FF2B5EF4-FFF2-40B4-BE49-F238E27FC236}">
                <a16:creationId xmlns:a16="http://schemas.microsoft.com/office/drawing/2014/main" id="{6A21D74F-9448-5143-AB40-B667470B0EB7}"/>
              </a:ext>
            </a:extLst>
          </p:cNvPr>
          <p:cNvSpPr/>
          <p:nvPr/>
        </p:nvSpPr>
        <p:spPr>
          <a:xfrm>
            <a:off x="5437321" y="2426615"/>
            <a:ext cx="1994114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5" name="圓角矩形 14">
            <a:extLst>
              <a:ext uri="{FF2B5EF4-FFF2-40B4-BE49-F238E27FC236}">
                <a16:creationId xmlns:a16="http://schemas.microsoft.com/office/drawing/2014/main" id="{A5797387-8005-464A-9292-476CE9273A42}"/>
              </a:ext>
            </a:extLst>
          </p:cNvPr>
          <p:cNvSpPr/>
          <p:nvPr/>
        </p:nvSpPr>
        <p:spPr>
          <a:xfrm>
            <a:off x="5437321" y="3622724"/>
            <a:ext cx="1025472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6" name="圓角矩形 15">
            <a:extLst>
              <a:ext uri="{FF2B5EF4-FFF2-40B4-BE49-F238E27FC236}">
                <a16:creationId xmlns:a16="http://schemas.microsoft.com/office/drawing/2014/main" id="{E48AFCC3-FDC1-3F4F-8BB9-8F29B237E181}"/>
              </a:ext>
            </a:extLst>
          </p:cNvPr>
          <p:cNvSpPr/>
          <p:nvPr/>
        </p:nvSpPr>
        <p:spPr>
          <a:xfrm>
            <a:off x="808498" y="3652831"/>
            <a:ext cx="1677168" cy="356461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7" name="圓角矩形 16">
            <a:extLst>
              <a:ext uri="{FF2B5EF4-FFF2-40B4-BE49-F238E27FC236}">
                <a16:creationId xmlns:a16="http://schemas.microsoft.com/office/drawing/2014/main" id="{5391B288-FB84-094E-B917-9B92E4B970AE}"/>
              </a:ext>
            </a:extLst>
          </p:cNvPr>
          <p:cNvSpPr/>
          <p:nvPr/>
        </p:nvSpPr>
        <p:spPr>
          <a:xfrm>
            <a:off x="808498" y="2071743"/>
            <a:ext cx="710336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8" name="圓角矩形 17">
            <a:extLst>
              <a:ext uri="{FF2B5EF4-FFF2-40B4-BE49-F238E27FC236}">
                <a16:creationId xmlns:a16="http://schemas.microsoft.com/office/drawing/2014/main" id="{050777CC-DB00-5E49-971E-85D42E27EE53}"/>
              </a:ext>
            </a:extLst>
          </p:cNvPr>
          <p:cNvSpPr/>
          <p:nvPr/>
        </p:nvSpPr>
        <p:spPr>
          <a:xfrm>
            <a:off x="7732798" y="1626264"/>
            <a:ext cx="744775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19" name="圓角矩形 18">
            <a:extLst>
              <a:ext uri="{FF2B5EF4-FFF2-40B4-BE49-F238E27FC236}">
                <a16:creationId xmlns:a16="http://schemas.microsoft.com/office/drawing/2014/main" id="{F0C1F72F-DF59-9046-AA53-D7F5D1B7EDCE}"/>
              </a:ext>
            </a:extLst>
          </p:cNvPr>
          <p:cNvSpPr/>
          <p:nvPr/>
        </p:nvSpPr>
        <p:spPr>
          <a:xfrm>
            <a:off x="1804261" y="2047875"/>
            <a:ext cx="3971438" cy="356461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88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1069847" y="1158301"/>
            <a:ext cx="743764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kumimoji="1" lang="zh-TW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我們在快樂的氣氛中開始，我們先在雨豆樹下發現雨豆樹豆莢，聞起來像蜂蜜，像糖果，像香水，讓我都口水直流。接著來到操場旁，聞到一股淡淡的酒香，我才知道原來是蘭花的花香。在生態池旁有一簇簇小花，味道充滿迷人的香味，花的外形尖尖的，像是天上的星星，五星花嬌小又可愛，我很喜歡。                              </a:t>
            </a:r>
            <a:r>
              <a:rPr kumimoji="1" lang="en-US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——</a:t>
            </a:r>
            <a:r>
              <a:rPr kumimoji="1" lang="zh-CN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小胡</a:t>
            </a:r>
            <a:endParaRPr kumimoji="1" lang="zh-TW" altLang="en-US" sz="26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id="{7CE974E7-4FB3-314A-A43A-D9E82C0707E5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TW" altLang="en-US" sz="3200" spc="300" dirty="0">
                <a:solidFill>
                  <a:srgbClr val="945200"/>
                </a:solidFill>
                <a:latin typeface="Wawati SC" pitchFamily="82" charset="-122"/>
                <a:ea typeface="Wawati SC" pitchFamily="82" charset="-122"/>
              </a:rPr>
              <a:t>好文共賞</a:t>
            </a:r>
            <a:endParaRPr lang="zh-CN" altLang="en-US" sz="3200" spc="300" dirty="0">
              <a:solidFill>
                <a:srgbClr val="945200"/>
              </a:solidFill>
              <a:latin typeface="Wawati SC" pitchFamily="82" charset="-122"/>
              <a:ea typeface="Wawati SC" pitchFamily="82" charset="-122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8FCCF4C-650B-0742-84B4-B6E2E7BB4C9E}"/>
              </a:ext>
            </a:extLst>
          </p:cNvPr>
          <p:cNvSpPr txBox="1"/>
          <p:nvPr/>
        </p:nvSpPr>
        <p:spPr>
          <a:xfrm>
            <a:off x="2604153" y="4173817"/>
            <a:ext cx="3935693" cy="492443"/>
          </a:xfrm>
          <a:prstGeom prst="rect">
            <a:avLst/>
          </a:prstGeom>
          <a:noFill/>
          <a:ln w="28575">
            <a:solidFill>
              <a:srgbClr val="945200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kumimoji="1" lang="zh-TW" altLang="en-US" sz="2600" b="1" dirty="0">
                <a:solidFill>
                  <a:srgbClr val="FF93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外觀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600" b="1" dirty="0">
                <a:solidFill>
                  <a:srgbClr val="0096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味道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600" b="1" dirty="0">
                <a:solidFill>
                  <a:srgbClr val="FFC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感受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</a:t>
            </a:r>
            <a:r>
              <a:rPr kumimoji="1" lang="zh-TW" altLang="en-US" sz="2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</a:t>
            </a:r>
          </a:p>
        </p:txBody>
      </p:sp>
      <p:sp>
        <p:nvSpPr>
          <p:cNvPr id="5" name="圓角矩形 4">
            <a:extLst>
              <a:ext uri="{FF2B5EF4-FFF2-40B4-BE49-F238E27FC236}">
                <a16:creationId xmlns:a16="http://schemas.microsoft.com/office/drawing/2014/main" id="{C7581CFD-5FC3-0D48-92C6-A04CD362D553}"/>
              </a:ext>
            </a:extLst>
          </p:cNvPr>
          <p:cNvSpPr/>
          <p:nvPr/>
        </p:nvSpPr>
        <p:spPr>
          <a:xfrm>
            <a:off x="6463020" y="2808718"/>
            <a:ext cx="1664208" cy="347472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6" name="圓角矩形 15">
            <a:extLst>
              <a:ext uri="{FF2B5EF4-FFF2-40B4-BE49-F238E27FC236}">
                <a16:creationId xmlns:a16="http://schemas.microsoft.com/office/drawing/2014/main" id="{C88D4981-01F6-BD4B-8E99-8C3B65F76634}"/>
              </a:ext>
            </a:extLst>
          </p:cNvPr>
          <p:cNvSpPr/>
          <p:nvPr/>
        </p:nvSpPr>
        <p:spPr>
          <a:xfrm>
            <a:off x="1795906" y="3218200"/>
            <a:ext cx="1670829" cy="347472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9" name="圓角矩形 18">
            <a:extLst>
              <a:ext uri="{FF2B5EF4-FFF2-40B4-BE49-F238E27FC236}">
                <a16:creationId xmlns:a16="http://schemas.microsoft.com/office/drawing/2014/main" id="{D441E2BE-C316-9544-813E-3D7BA301BFE4}"/>
              </a:ext>
            </a:extLst>
          </p:cNvPr>
          <p:cNvSpPr/>
          <p:nvPr/>
        </p:nvSpPr>
        <p:spPr>
          <a:xfrm>
            <a:off x="7432284" y="3199180"/>
            <a:ext cx="694944" cy="347472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0" name="圓角矩形 19">
            <a:extLst>
              <a:ext uri="{FF2B5EF4-FFF2-40B4-BE49-F238E27FC236}">
                <a16:creationId xmlns:a16="http://schemas.microsoft.com/office/drawing/2014/main" id="{FFA26EAE-064B-7E45-BDCC-3EF33903C89E}"/>
              </a:ext>
            </a:extLst>
          </p:cNvPr>
          <p:cNvSpPr/>
          <p:nvPr/>
        </p:nvSpPr>
        <p:spPr>
          <a:xfrm>
            <a:off x="3122674" y="2808718"/>
            <a:ext cx="1670830" cy="347472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1" name="圓角矩形 20">
            <a:extLst>
              <a:ext uri="{FF2B5EF4-FFF2-40B4-BE49-F238E27FC236}">
                <a16:creationId xmlns:a16="http://schemas.microsoft.com/office/drawing/2014/main" id="{4D312862-FF7C-2B4A-BD7F-ED851DE731E1}"/>
              </a:ext>
            </a:extLst>
          </p:cNvPr>
          <p:cNvSpPr/>
          <p:nvPr/>
        </p:nvSpPr>
        <p:spPr>
          <a:xfrm>
            <a:off x="5122949" y="1619235"/>
            <a:ext cx="2969491" cy="34747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2" name="圓角矩形 21">
            <a:extLst>
              <a:ext uri="{FF2B5EF4-FFF2-40B4-BE49-F238E27FC236}">
                <a16:creationId xmlns:a16="http://schemas.microsoft.com/office/drawing/2014/main" id="{D961BA7F-383F-014C-886B-0D6F64B64047}"/>
              </a:ext>
            </a:extLst>
          </p:cNvPr>
          <p:cNvSpPr/>
          <p:nvPr/>
        </p:nvSpPr>
        <p:spPr>
          <a:xfrm>
            <a:off x="2080731" y="2015610"/>
            <a:ext cx="2418117" cy="347472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3" name="圓角矩形 22">
            <a:extLst>
              <a:ext uri="{FF2B5EF4-FFF2-40B4-BE49-F238E27FC236}">
                <a16:creationId xmlns:a16="http://schemas.microsoft.com/office/drawing/2014/main" id="{A3ADD692-1527-5946-833A-E2AF9EB063E3}"/>
              </a:ext>
            </a:extLst>
          </p:cNvPr>
          <p:cNvSpPr/>
          <p:nvPr/>
        </p:nvSpPr>
        <p:spPr>
          <a:xfrm>
            <a:off x="2485666" y="3591401"/>
            <a:ext cx="1309094" cy="347472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5" name="圓角矩形 24">
            <a:extLst>
              <a:ext uri="{FF2B5EF4-FFF2-40B4-BE49-F238E27FC236}">
                <a16:creationId xmlns:a16="http://schemas.microsoft.com/office/drawing/2014/main" id="{9BDBD2BD-2CAB-8041-8CCD-7597DB3D4365}"/>
              </a:ext>
            </a:extLst>
          </p:cNvPr>
          <p:cNvSpPr/>
          <p:nvPr/>
        </p:nvSpPr>
        <p:spPr>
          <a:xfrm>
            <a:off x="1448434" y="3591401"/>
            <a:ext cx="694944" cy="347472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6" name="圓角矩形 25">
            <a:extLst>
              <a:ext uri="{FF2B5EF4-FFF2-40B4-BE49-F238E27FC236}">
                <a16:creationId xmlns:a16="http://schemas.microsoft.com/office/drawing/2014/main" id="{A3209C53-3702-CB43-A74C-DA8E1CCA5F2E}"/>
              </a:ext>
            </a:extLst>
          </p:cNvPr>
          <p:cNvSpPr/>
          <p:nvPr/>
        </p:nvSpPr>
        <p:spPr>
          <a:xfrm>
            <a:off x="1162810" y="2399317"/>
            <a:ext cx="2418116" cy="347472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7" name="圓角矩形 26">
            <a:extLst>
              <a:ext uri="{FF2B5EF4-FFF2-40B4-BE49-F238E27FC236}">
                <a16:creationId xmlns:a16="http://schemas.microsoft.com/office/drawing/2014/main" id="{F751F66F-0E2B-BD4B-A37B-8296E436FDB1}"/>
              </a:ext>
            </a:extLst>
          </p:cNvPr>
          <p:cNvSpPr/>
          <p:nvPr/>
        </p:nvSpPr>
        <p:spPr>
          <a:xfrm>
            <a:off x="3794760" y="3202413"/>
            <a:ext cx="2386584" cy="34747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8" name="圓角矩形 27">
            <a:extLst>
              <a:ext uri="{FF2B5EF4-FFF2-40B4-BE49-F238E27FC236}">
                <a16:creationId xmlns:a16="http://schemas.microsoft.com/office/drawing/2014/main" id="{384F9A8F-6FE7-6944-B6F0-260BE3C3E504}"/>
              </a:ext>
            </a:extLst>
          </p:cNvPr>
          <p:cNvSpPr/>
          <p:nvPr/>
        </p:nvSpPr>
        <p:spPr>
          <a:xfrm>
            <a:off x="1162811" y="2015610"/>
            <a:ext cx="633096" cy="34747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4519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727946" y="1188385"/>
            <a:ext cx="771863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kumimoji="1" lang="zh-TW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我們在歡聲雷動中開始，在教室裡面，濃濃的飯菜香在我的鼻子裡開派對，讓我忍不住看向菜單。來到生態池，一顆顆小星星吸引了我的目光，小小、白白的，有一股香水的味道，原來是受人歡迎的七里香。操場旁，一株株散發著淡淡幽香的蘭花就像鈴鐺，也像翩翩起舞的紫色蝴蝶，把操場點綴得五彩繽紛。                                                       </a:t>
            </a:r>
            <a:r>
              <a:rPr kumimoji="1" lang="en-US" altLang="zh-TW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——</a:t>
            </a:r>
            <a:r>
              <a:rPr kumimoji="1" lang="zh-CN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雅雅</a:t>
            </a:r>
            <a:endParaRPr kumimoji="1" lang="zh-TW" altLang="en-US" sz="26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id="{7CE974E7-4FB3-314A-A43A-D9E82C0707E5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TW" altLang="en-US" sz="3200" spc="300" dirty="0">
                <a:solidFill>
                  <a:srgbClr val="945200"/>
                </a:solidFill>
                <a:latin typeface="Wawati SC" pitchFamily="82" charset="-122"/>
                <a:ea typeface="Wawati SC" pitchFamily="82" charset="-122"/>
              </a:rPr>
              <a:t>好文共賞</a:t>
            </a:r>
            <a:endParaRPr lang="zh-CN" altLang="en-US" sz="3200" spc="300" dirty="0">
              <a:solidFill>
                <a:srgbClr val="945200"/>
              </a:solidFill>
              <a:latin typeface="Wawati SC" pitchFamily="82" charset="-122"/>
              <a:ea typeface="Wawati SC" pitchFamily="82" charset="-122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8FCCF4C-650B-0742-84B4-B6E2E7BB4C9E}"/>
              </a:ext>
            </a:extLst>
          </p:cNvPr>
          <p:cNvSpPr txBox="1"/>
          <p:nvPr/>
        </p:nvSpPr>
        <p:spPr>
          <a:xfrm>
            <a:off x="2604153" y="4173817"/>
            <a:ext cx="3935693" cy="492443"/>
          </a:xfrm>
          <a:prstGeom prst="rect">
            <a:avLst/>
          </a:prstGeom>
          <a:noFill/>
          <a:ln w="28575">
            <a:solidFill>
              <a:srgbClr val="945200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kumimoji="1" lang="zh-TW" altLang="en-US" sz="2600" b="1" dirty="0">
                <a:solidFill>
                  <a:srgbClr val="FF93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外觀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600" b="1" dirty="0">
                <a:solidFill>
                  <a:srgbClr val="0096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味道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600" b="1" dirty="0">
                <a:solidFill>
                  <a:srgbClr val="FFC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感受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</a:t>
            </a:r>
            <a:r>
              <a:rPr kumimoji="1" lang="zh-TW" altLang="en-US" sz="2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</a:t>
            </a:r>
          </a:p>
        </p:txBody>
      </p:sp>
      <p:sp>
        <p:nvSpPr>
          <p:cNvPr id="7" name="圓角矩形 6">
            <a:extLst>
              <a:ext uri="{FF2B5EF4-FFF2-40B4-BE49-F238E27FC236}">
                <a16:creationId xmlns:a16="http://schemas.microsoft.com/office/drawing/2014/main" id="{310BF138-21AA-F441-B131-67654B0EC838}"/>
              </a:ext>
            </a:extLst>
          </p:cNvPr>
          <p:cNvSpPr/>
          <p:nvPr/>
        </p:nvSpPr>
        <p:spPr>
          <a:xfrm>
            <a:off x="2138766" y="3237583"/>
            <a:ext cx="3347634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rgbClr val="0096FF"/>
              </a:solidFill>
            </a:endParaRPr>
          </a:p>
        </p:txBody>
      </p:sp>
      <p:sp>
        <p:nvSpPr>
          <p:cNvPr id="9" name="圓角矩形 8">
            <a:extLst>
              <a:ext uri="{FF2B5EF4-FFF2-40B4-BE49-F238E27FC236}">
                <a16:creationId xmlns:a16="http://schemas.microsoft.com/office/drawing/2014/main" id="{A90E5598-971B-BB4A-9919-28DD3DFF3B80}"/>
              </a:ext>
            </a:extLst>
          </p:cNvPr>
          <p:cNvSpPr/>
          <p:nvPr/>
        </p:nvSpPr>
        <p:spPr>
          <a:xfrm>
            <a:off x="798164" y="3259851"/>
            <a:ext cx="751667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圓角矩形 9">
            <a:extLst>
              <a:ext uri="{FF2B5EF4-FFF2-40B4-BE49-F238E27FC236}">
                <a16:creationId xmlns:a16="http://schemas.microsoft.com/office/drawing/2014/main" id="{FD3D14AC-46D7-B04A-99E8-02CC2F08F64A}"/>
              </a:ext>
            </a:extLst>
          </p:cNvPr>
          <p:cNvSpPr/>
          <p:nvPr/>
        </p:nvSpPr>
        <p:spPr>
          <a:xfrm>
            <a:off x="5067946" y="1635070"/>
            <a:ext cx="3041541" cy="356461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2" name="圓角矩形 11">
            <a:extLst>
              <a:ext uri="{FF2B5EF4-FFF2-40B4-BE49-F238E27FC236}">
                <a16:creationId xmlns:a16="http://schemas.microsoft.com/office/drawing/2014/main" id="{518C9A51-53F8-4C48-8606-5466225ED327}"/>
              </a:ext>
            </a:extLst>
          </p:cNvPr>
          <p:cNvSpPr/>
          <p:nvPr/>
        </p:nvSpPr>
        <p:spPr>
          <a:xfrm>
            <a:off x="2485666" y="2438218"/>
            <a:ext cx="2378990" cy="356461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圓角矩形 12">
            <a:extLst>
              <a:ext uri="{FF2B5EF4-FFF2-40B4-BE49-F238E27FC236}">
                <a16:creationId xmlns:a16="http://schemas.microsoft.com/office/drawing/2014/main" id="{671C2CA1-4793-1544-B1B7-412A0D3E10F0}"/>
              </a:ext>
            </a:extLst>
          </p:cNvPr>
          <p:cNvSpPr/>
          <p:nvPr/>
        </p:nvSpPr>
        <p:spPr>
          <a:xfrm>
            <a:off x="3789336" y="2028433"/>
            <a:ext cx="1007389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4" name="圓角矩形 13">
            <a:extLst>
              <a:ext uri="{FF2B5EF4-FFF2-40B4-BE49-F238E27FC236}">
                <a16:creationId xmlns:a16="http://schemas.microsoft.com/office/drawing/2014/main" id="{C6C11604-152B-934C-9555-54C94CF24801}"/>
              </a:ext>
            </a:extLst>
          </p:cNvPr>
          <p:cNvSpPr/>
          <p:nvPr/>
        </p:nvSpPr>
        <p:spPr>
          <a:xfrm>
            <a:off x="7408665" y="2051154"/>
            <a:ext cx="700822" cy="356461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5" name="圓角矩形 14">
            <a:extLst>
              <a:ext uri="{FF2B5EF4-FFF2-40B4-BE49-F238E27FC236}">
                <a16:creationId xmlns:a16="http://schemas.microsoft.com/office/drawing/2014/main" id="{B2219E12-10AB-AA43-BB9B-50AEC9A9C507}"/>
              </a:ext>
            </a:extLst>
          </p:cNvPr>
          <p:cNvSpPr/>
          <p:nvPr/>
        </p:nvSpPr>
        <p:spPr>
          <a:xfrm>
            <a:off x="798164" y="2456704"/>
            <a:ext cx="1033048" cy="356461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圓角矩形 16">
            <a:extLst>
              <a:ext uri="{FF2B5EF4-FFF2-40B4-BE49-F238E27FC236}">
                <a16:creationId xmlns:a16="http://schemas.microsoft.com/office/drawing/2014/main" id="{5DA7F61F-D1A7-A440-AFED-282E7AD9DDC2}"/>
              </a:ext>
            </a:extLst>
          </p:cNvPr>
          <p:cNvSpPr/>
          <p:nvPr/>
        </p:nvSpPr>
        <p:spPr>
          <a:xfrm>
            <a:off x="5125544" y="2835507"/>
            <a:ext cx="1337249" cy="356461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8" name="圓角矩形 17">
            <a:extLst>
              <a:ext uri="{FF2B5EF4-FFF2-40B4-BE49-F238E27FC236}">
                <a16:creationId xmlns:a16="http://schemas.microsoft.com/office/drawing/2014/main" id="{621F923A-5526-324A-A7A5-99C554F773F6}"/>
              </a:ext>
            </a:extLst>
          </p:cNvPr>
          <p:cNvSpPr/>
          <p:nvPr/>
        </p:nvSpPr>
        <p:spPr>
          <a:xfrm flipH="1">
            <a:off x="7759076" y="2814159"/>
            <a:ext cx="350411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6" name="圓角矩形 15">
            <a:extLst>
              <a:ext uri="{FF2B5EF4-FFF2-40B4-BE49-F238E27FC236}">
                <a16:creationId xmlns:a16="http://schemas.microsoft.com/office/drawing/2014/main" id="{EC0738D6-FC91-6C47-80BB-1FF4D0093338}"/>
              </a:ext>
            </a:extLst>
          </p:cNvPr>
          <p:cNvSpPr/>
          <p:nvPr/>
        </p:nvSpPr>
        <p:spPr>
          <a:xfrm>
            <a:off x="1755184" y="1618648"/>
            <a:ext cx="3041541" cy="3564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6566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278486" y="1301310"/>
            <a:ext cx="2587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寫作前準備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寫作觀察紀錄單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59246" y="2527881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張大看，仔細聞，用心寫！</a:t>
            </a:r>
            <a:endParaRPr lang="en-US" altLang="zh-CN" b="1" dirty="0">
              <a:solidFill>
                <a:srgbClr val="9CBE5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0">
            <a:extLst>
              <a:ext uri="{FF2B5EF4-FFF2-40B4-BE49-F238E27FC236}">
                <a16:creationId xmlns:a16="http://schemas.microsoft.com/office/drawing/2014/main" id="{7CE974E7-4FB3-314A-A43A-D9E82C0707E5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TW" altLang="en-US" sz="3200" spc="300" dirty="0">
                <a:solidFill>
                  <a:srgbClr val="945200"/>
                </a:solidFill>
                <a:latin typeface="Wawati SC" pitchFamily="82" charset="-122"/>
                <a:ea typeface="Wawati SC" pitchFamily="82" charset="-122"/>
              </a:rPr>
              <a:t>好文共賞</a:t>
            </a:r>
            <a:endParaRPr lang="zh-CN" altLang="en-US" sz="3200" spc="300" dirty="0">
              <a:solidFill>
                <a:srgbClr val="945200"/>
              </a:solidFill>
              <a:latin typeface="Wawati SC" pitchFamily="82" charset="-122"/>
              <a:ea typeface="Wawati SC" pitchFamily="82" charset="-122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8FCCF4C-650B-0742-84B4-B6E2E7BB4C9E}"/>
              </a:ext>
            </a:extLst>
          </p:cNvPr>
          <p:cNvSpPr txBox="1"/>
          <p:nvPr/>
        </p:nvSpPr>
        <p:spPr>
          <a:xfrm>
            <a:off x="2604153" y="4173817"/>
            <a:ext cx="3935693" cy="492443"/>
          </a:xfrm>
          <a:prstGeom prst="rect">
            <a:avLst/>
          </a:prstGeom>
          <a:noFill/>
          <a:ln w="28575">
            <a:solidFill>
              <a:srgbClr val="945200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kumimoji="1" lang="zh-TW" altLang="en-US" sz="2600" b="1" dirty="0">
                <a:solidFill>
                  <a:srgbClr val="FF93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外觀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600" b="1" dirty="0">
                <a:solidFill>
                  <a:srgbClr val="0096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味道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600" b="1" dirty="0">
                <a:solidFill>
                  <a:srgbClr val="FFC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感受</a:t>
            </a:r>
            <a:r>
              <a:rPr kumimoji="1" lang="zh-TW" altLang="en-US" sz="2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</a:t>
            </a:r>
            <a:r>
              <a:rPr kumimoji="1" lang="zh-TW" altLang="en-US" sz="2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</a:t>
            </a: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5491AD71-C73E-8A44-861C-F9171307339A}"/>
              </a:ext>
            </a:extLst>
          </p:cNvPr>
          <p:cNvSpPr txBox="1"/>
          <p:nvPr/>
        </p:nvSpPr>
        <p:spPr>
          <a:xfrm>
            <a:off x="712683" y="1126829"/>
            <a:ext cx="794871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kumimoji="1"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我與朋友們在懵懵懂懂下開始旅程，一到操場旁邊，大家的目光立刻轉向了充滿濃郁香氣的蘭花，大大的花瓣就像一把粉紅色的雨傘，幫我擋掉了心中的煩惱。經過保健室，我聽見護士阿姨溫柔的聲音，聞到那熟悉又刺鼻的藥味，這股味道和護士阿姨的愛心問候，都已經成為校園裡缺一不可的溫暖。走過小橋，淡淡的木頭香撲鼻而來，清新又暖和的香氣，帶給我滿滿的元氣和活力。</a:t>
            </a:r>
            <a:endParaRPr kumimoji="1" lang="en-US" altLang="zh-TW" sz="24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                                                               </a:t>
            </a:r>
            <a:r>
              <a:rPr kumimoji="1" lang="en-US" altLang="zh-TW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——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蘋果小姐</a:t>
            </a:r>
            <a:endParaRPr kumimoji="1" lang="zh-TW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圓角矩形 4">
            <a:extLst>
              <a:ext uri="{FF2B5EF4-FFF2-40B4-BE49-F238E27FC236}">
                <a16:creationId xmlns:a16="http://schemas.microsoft.com/office/drawing/2014/main" id="{7B9C3000-7868-044B-99F9-47DD84AD9FE7}"/>
              </a:ext>
            </a:extLst>
          </p:cNvPr>
          <p:cNvSpPr/>
          <p:nvPr/>
        </p:nvSpPr>
        <p:spPr>
          <a:xfrm>
            <a:off x="3843867" y="1540933"/>
            <a:ext cx="1837266" cy="315997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0" name="圓角矩形 19">
            <a:extLst>
              <a:ext uri="{FF2B5EF4-FFF2-40B4-BE49-F238E27FC236}">
                <a16:creationId xmlns:a16="http://schemas.microsoft.com/office/drawing/2014/main" id="{331704D2-B2E9-FB49-861C-AB12D5AD855C}"/>
              </a:ext>
            </a:extLst>
          </p:cNvPr>
          <p:cNvSpPr/>
          <p:nvPr/>
        </p:nvSpPr>
        <p:spPr>
          <a:xfrm>
            <a:off x="6594051" y="2294723"/>
            <a:ext cx="1837266" cy="338378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1" name="圓角矩形 20">
            <a:extLst>
              <a:ext uri="{FF2B5EF4-FFF2-40B4-BE49-F238E27FC236}">
                <a16:creationId xmlns:a16="http://schemas.microsoft.com/office/drawing/2014/main" id="{7E311310-F103-D54F-BFAC-D2BD1C0B08A2}"/>
              </a:ext>
            </a:extLst>
          </p:cNvPr>
          <p:cNvSpPr/>
          <p:nvPr/>
        </p:nvSpPr>
        <p:spPr>
          <a:xfrm>
            <a:off x="783820" y="2650323"/>
            <a:ext cx="689380" cy="303856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2" name="圓角矩形 21">
            <a:extLst>
              <a:ext uri="{FF2B5EF4-FFF2-40B4-BE49-F238E27FC236}">
                <a16:creationId xmlns:a16="http://schemas.microsoft.com/office/drawing/2014/main" id="{00B297F1-93E4-3E49-A99C-E3A8AE409777}"/>
              </a:ext>
            </a:extLst>
          </p:cNvPr>
          <p:cNvSpPr/>
          <p:nvPr/>
        </p:nvSpPr>
        <p:spPr>
          <a:xfrm>
            <a:off x="749952" y="3387790"/>
            <a:ext cx="2526647" cy="319151"/>
          </a:xfrm>
          <a:prstGeom prst="roundRect">
            <a:avLst/>
          </a:prstGeom>
          <a:noFill/>
          <a:ln w="28575">
            <a:solidFill>
              <a:srgbClr val="00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3" name="圓角矩形 22">
            <a:extLst>
              <a:ext uri="{FF2B5EF4-FFF2-40B4-BE49-F238E27FC236}">
                <a16:creationId xmlns:a16="http://schemas.microsoft.com/office/drawing/2014/main" id="{C94C4D02-2DC2-7B4D-9CCD-3C3143E00A6C}"/>
              </a:ext>
            </a:extLst>
          </p:cNvPr>
          <p:cNvSpPr/>
          <p:nvPr/>
        </p:nvSpPr>
        <p:spPr>
          <a:xfrm>
            <a:off x="6824134" y="1540933"/>
            <a:ext cx="1607183" cy="315997"/>
          </a:xfrm>
          <a:prstGeom prst="roundRect">
            <a:avLst/>
          </a:prstGeom>
          <a:noFill/>
          <a:ln w="2857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4" name="圓角矩形 23">
            <a:extLst>
              <a:ext uri="{FF2B5EF4-FFF2-40B4-BE49-F238E27FC236}">
                <a16:creationId xmlns:a16="http://schemas.microsoft.com/office/drawing/2014/main" id="{44A7C99C-E1CD-5D4D-AB79-9B9F81F1E8E1}"/>
              </a:ext>
            </a:extLst>
          </p:cNvPr>
          <p:cNvSpPr/>
          <p:nvPr/>
        </p:nvSpPr>
        <p:spPr>
          <a:xfrm>
            <a:off x="1128510" y="1893482"/>
            <a:ext cx="2816957" cy="35560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5" name="圓角矩形 24">
            <a:extLst>
              <a:ext uri="{FF2B5EF4-FFF2-40B4-BE49-F238E27FC236}">
                <a16:creationId xmlns:a16="http://schemas.microsoft.com/office/drawing/2014/main" id="{2F71BB98-A763-894A-B5BF-C2E2F514D3D2}"/>
              </a:ext>
            </a:extLst>
          </p:cNvPr>
          <p:cNvSpPr/>
          <p:nvPr/>
        </p:nvSpPr>
        <p:spPr>
          <a:xfrm>
            <a:off x="3539067" y="3341249"/>
            <a:ext cx="3386666" cy="35560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6" name="圓角矩形 25">
            <a:extLst>
              <a:ext uri="{FF2B5EF4-FFF2-40B4-BE49-F238E27FC236}">
                <a16:creationId xmlns:a16="http://schemas.microsoft.com/office/drawing/2014/main" id="{BAAA7685-B1BB-6F47-8F72-FC485EABAB82}"/>
              </a:ext>
            </a:extLst>
          </p:cNvPr>
          <p:cNvSpPr/>
          <p:nvPr/>
        </p:nvSpPr>
        <p:spPr>
          <a:xfrm>
            <a:off x="1066800" y="3022098"/>
            <a:ext cx="2209799" cy="319151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7" name="圓角矩形 26">
            <a:extLst>
              <a:ext uri="{FF2B5EF4-FFF2-40B4-BE49-F238E27FC236}">
                <a16:creationId xmlns:a16="http://schemas.microsoft.com/office/drawing/2014/main" id="{F66D2D42-8410-6E47-B974-16B5DFD5D18B}"/>
              </a:ext>
            </a:extLst>
          </p:cNvPr>
          <p:cNvSpPr/>
          <p:nvPr/>
        </p:nvSpPr>
        <p:spPr>
          <a:xfrm>
            <a:off x="4158508" y="1909400"/>
            <a:ext cx="3045249" cy="332853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9926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0" y="1086905"/>
            <a:ext cx="2015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>
                <a:solidFill>
                  <a:srgbClr val="9CBE5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第三段</a:t>
            </a:r>
            <a:endParaRPr lang="zh-CN" altLang="en-US" sz="4800" b="1" dirty="0">
              <a:solidFill>
                <a:srgbClr val="9CBE5B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6" y="2227015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Q3-1~Q3-2</a:t>
            </a:r>
            <a:endParaRPr lang="zh-CN" altLang="en-US" sz="3200" b="1" spc="3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第三段寫作引導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910866" y="1785543"/>
            <a:ext cx="3149600" cy="2044700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9263"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1198189" y="2024205"/>
            <a:ext cx="2353316" cy="160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※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使用「雖然</a:t>
            </a:r>
            <a:r>
              <a:rPr lang="en-US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卻</a:t>
            </a:r>
            <a:r>
              <a:rPr lang="en-US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」造句，寫出你的觀察和感受。 </a:t>
            </a:r>
            <a:endParaRPr lang="zh-TW" altLang="zh-TW" sz="240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Q3-1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這些氣味帶給你什麼感受呢？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4007537" y="1866862"/>
            <a:ext cx="433204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endParaRPr kumimoji="1" lang="en-US" altLang="zh-TW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（氣味一）雖然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卻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；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（氣味二）雖然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卻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；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（氣味三）雖然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卻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kumimoji="1" lang="zh-TW" altLang="en-US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150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918711" y="1228627"/>
            <a:ext cx="60789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Q3-1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這些氣味帶給你什麼感受呢？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918711" y="1792089"/>
            <a:ext cx="753517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3-1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：營養午餐的飯菜香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雖然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會使我上課時忍不住分心，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卻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是代表著廚房媽媽的用心與愛心；掌葉蘋婆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雖然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有著小巧可愛的紅色小花，味道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卻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像腐爛的水果味，令人反胃；雨豆樹的豆莢外表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雖然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不起眼，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卻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充滿著甜蜜的香氣。</a:t>
            </a: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id="{44C48371-B634-AD47-9539-2534B228A2B2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第三段寫作示範</a:t>
            </a:r>
          </a:p>
        </p:txBody>
      </p:sp>
    </p:spTree>
    <p:extLst>
      <p:ext uri="{BB962C8B-B14F-4D97-AF65-F5344CB8AC3E}">
        <p14:creationId xmlns:p14="http://schemas.microsoft.com/office/powerpoint/2010/main" val="165851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第三段寫作引導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Q3-2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：在所有的校園氣味中，你最喜歡哪一種味道呢？為什麼？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454661" y="2288611"/>
            <a:ext cx="71714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3-2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在所有的校園氣味中，我最喜歡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endParaRPr kumimoji="1" lang="en-US" altLang="zh-CN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           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因為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kumimoji="1" lang="zh-TW" altLang="en-US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644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Q3-2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：在所有的校園氣味中，你最喜歡哪一種味道呢？為什麼？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804411" y="2317709"/>
            <a:ext cx="75351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3-2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CN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在所有的校園氣味中，我最喜歡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廚房傳來的飯菜香，</a:t>
            </a:r>
            <a:r>
              <a:rPr kumimoji="1" lang="zh-CN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因為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有了廚房媽媽的愛心，就可以讓我補充上課需要的能量。 </a:t>
            </a:r>
            <a:endParaRPr kumimoji="1" lang="zh-TW" altLang="en-US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30">
            <a:extLst>
              <a:ext uri="{FF2B5EF4-FFF2-40B4-BE49-F238E27FC236}">
                <a16:creationId xmlns:a16="http://schemas.microsoft.com/office/drawing/2014/main" id="{70DF1628-C118-B44C-B20E-B40DC137C87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第三段寫作示範</a:t>
            </a:r>
          </a:p>
        </p:txBody>
      </p:sp>
    </p:spTree>
    <p:extLst>
      <p:ext uri="{BB962C8B-B14F-4D97-AF65-F5344CB8AC3E}">
        <p14:creationId xmlns:p14="http://schemas.microsoft.com/office/powerpoint/2010/main" val="185045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0" y="1086905"/>
            <a:ext cx="2015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第四段</a:t>
            </a:r>
            <a:endParaRPr lang="zh-CN" altLang="en-US" sz="48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6" y="2227015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Q4-1~Q4-2</a:t>
            </a:r>
            <a:endParaRPr lang="zh-CN" altLang="en-US" sz="3200" b="1" spc="3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1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第四段寫作引導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860067" y="1707006"/>
            <a:ext cx="4524734" cy="3072793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9263"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1033335" y="1904574"/>
            <a:ext cx="37802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※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模仿「河，那麼壯闊，悠悠的流過叢林，悠悠的流過大地。」照樣寫：「校園裡的氣味，那麼（   ），（   ）的飄向（   ），（   ）的飄過（   ），瀰漫在校園之中。」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474211" y="1183786"/>
            <a:ext cx="8530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Q4-1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校園裡的氣味用什麼方式瀰漫在校園之中呢？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23A439C-69BB-3C47-BE4F-D1150B8A143E}"/>
              </a:ext>
            </a:extLst>
          </p:cNvPr>
          <p:cNvSpPr txBox="1"/>
          <p:nvPr/>
        </p:nvSpPr>
        <p:spPr>
          <a:xfrm>
            <a:off x="5384801" y="1884770"/>
            <a:ext cx="320917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4-1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校園裡的氣味，那麼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，瀰漫在校園之中。</a:t>
            </a:r>
            <a:endParaRPr kumimoji="1" lang="en-US" altLang="zh-CN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1717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474211" y="1183786"/>
            <a:ext cx="8530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Q4-1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校園裡的氣味用什麼方式瀰漫在校園之中呢？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23A439C-69BB-3C47-BE4F-D1150B8A143E}"/>
              </a:ext>
            </a:extLst>
          </p:cNvPr>
          <p:cNvSpPr txBox="1"/>
          <p:nvPr/>
        </p:nvSpPr>
        <p:spPr>
          <a:xfrm>
            <a:off x="859209" y="1973670"/>
            <a:ext cx="742557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4-1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CN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校園裡的氣味，那麼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平淡，靜靜</a:t>
            </a:r>
            <a:r>
              <a:rPr kumimoji="1" lang="zh-CN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的飄向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教室，靜靜</a:t>
            </a:r>
            <a:r>
              <a:rPr kumimoji="1" lang="zh-CN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的飄過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操場</a:t>
            </a:r>
            <a:r>
              <a:rPr kumimoji="1" lang="zh-CN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，瀰漫在校園之中。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      </a:t>
            </a: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id="{A5BA82D3-6452-B441-BE4D-E5E4A4B9B57C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第四段寫作示範</a:t>
            </a:r>
          </a:p>
        </p:txBody>
      </p:sp>
    </p:spTree>
    <p:extLst>
      <p:ext uri="{BB962C8B-B14F-4D97-AF65-F5344CB8AC3E}">
        <p14:creationId xmlns:p14="http://schemas.microsoft.com/office/powerpoint/2010/main" val="40870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第四段寫作引導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59209" y="1253035"/>
            <a:ext cx="77767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Q4-2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你在什麼情境或心情感受下，結束這趟由氣味帶領的校園之旅呢？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23A439C-69BB-3C47-BE4F-D1150B8A143E}"/>
              </a:ext>
            </a:extLst>
          </p:cNvPr>
          <p:cNvSpPr txBox="1"/>
          <p:nvPr/>
        </p:nvSpPr>
        <p:spPr>
          <a:xfrm>
            <a:off x="859209" y="2271793"/>
            <a:ext cx="742557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4-2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：我在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，結束這趟由氣味帶領的校園之旅。</a:t>
            </a:r>
          </a:p>
        </p:txBody>
      </p:sp>
    </p:spTree>
    <p:extLst>
      <p:ext uri="{BB962C8B-B14F-4D97-AF65-F5344CB8AC3E}">
        <p14:creationId xmlns:p14="http://schemas.microsoft.com/office/powerpoint/2010/main" val="409219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276219" y="622023"/>
            <a:ext cx="4735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校園裡有哪些氣味呢？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2108749" y="4287012"/>
            <a:ext cx="5282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9CBE5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屬於大自然的</a:t>
            </a:r>
            <a:r>
              <a:rPr lang="zh-TW" altLang="en-US" sz="2400" dirty="0">
                <a:solidFill>
                  <a:srgbClr val="9CBE5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、和人的活動有關的</a:t>
            </a:r>
            <a:r>
              <a:rPr lang="en-US" altLang="zh-TW" sz="2400" dirty="0">
                <a:solidFill>
                  <a:srgbClr val="9CBE5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endParaRPr lang="en-US" altLang="zh-CN" sz="2400" dirty="0">
              <a:solidFill>
                <a:srgbClr val="9CBE5B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8DC0DF-2F11-4B94-81B9-B1DF3309A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670" y="1238913"/>
            <a:ext cx="1727713" cy="133102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9FC6B5D-EEE7-4153-8B79-EA30939A3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44287" y="1240729"/>
            <a:ext cx="1727713" cy="13310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798EB5B-F521-492C-9F41-2EA3ABAEE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1922" y="2650320"/>
            <a:ext cx="1727713" cy="13310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35F3A9-9346-476F-8DD9-D948666D8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287" y="2650320"/>
            <a:ext cx="1727713" cy="1331021"/>
          </a:xfrm>
          <a:prstGeom prst="rect">
            <a:avLst/>
          </a:prstGeom>
        </p:spPr>
      </p:pic>
      <p:pic>
        <p:nvPicPr>
          <p:cNvPr id="16" name="图片 3">
            <a:extLst>
              <a:ext uri="{FF2B5EF4-FFF2-40B4-BE49-F238E27FC236}">
                <a16:creationId xmlns:a16="http://schemas.microsoft.com/office/drawing/2014/main" id="{E4A1A9BD-F8DF-7545-8FD0-E2F1D7DC7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400" y="1238913"/>
            <a:ext cx="1727713" cy="1331021"/>
          </a:xfrm>
          <a:prstGeom prst="rect">
            <a:avLst/>
          </a:prstGeom>
        </p:spPr>
      </p:pic>
      <p:pic>
        <p:nvPicPr>
          <p:cNvPr id="18" name="图片 4">
            <a:extLst>
              <a:ext uri="{FF2B5EF4-FFF2-40B4-BE49-F238E27FC236}">
                <a16:creationId xmlns:a16="http://schemas.microsoft.com/office/drawing/2014/main" id="{D250EC77-C626-C944-9394-C0FA2160A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66652" y="2650320"/>
            <a:ext cx="1727713" cy="1331021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890CF915-2EA8-C64E-AEE1-2A9C1229C7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" t="39919" r="5553" b="9171"/>
          <a:stretch/>
        </p:blipFill>
        <p:spPr>
          <a:xfrm>
            <a:off x="2880607" y="1293820"/>
            <a:ext cx="1637020" cy="1221204"/>
          </a:xfrm>
          <a:prstGeom prst="roundRect">
            <a:avLst>
              <a:gd name="adj" fmla="val 10320"/>
            </a:avLst>
          </a:prstGeom>
        </p:spPr>
      </p:pic>
      <p:pic>
        <p:nvPicPr>
          <p:cNvPr id="27" name="圖片 26">
            <a:extLst>
              <a:ext uri="{FF2B5EF4-FFF2-40B4-BE49-F238E27FC236}">
                <a16:creationId xmlns:a16="http://schemas.microsoft.com/office/drawing/2014/main" id="{D13F28AE-4C9D-F243-B601-BCD1DFF3C0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015" y="2701136"/>
            <a:ext cx="1605721" cy="1204291"/>
          </a:xfrm>
          <a:prstGeom prst="roundRect">
            <a:avLst>
              <a:gd name="adj" fmla="val 10320"/>
            </a:avLst>
          </a:prstGeom>
        </p:spPr>
      </p:pic>
      <p:pic>
        <p:nvPicPr>
          <p:cNvPr id="35" name="圖片 34">
            <a:extLst>
              <a:ext uri="{FF2B5EF4-FFF2-40B4-BE49-F238E27FC236}">
                <a16:creationId xmlns:a16="http://schemas.microsoft.com/office/drawing/2014/main" id="{86FFD507-A821-9B43-B60B-35408ABDE4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t="22473" r="-713" b="22851"/>
          <a:stretch/>
        </p:blipFill>
        <p:spPr>
          <a:xfrm>
            <a:off x="2901764" y="2701136"/>
            <a:ext cx="1612757" cy="1203781"/>
          </a:xfrm>
          <a:prstGeom prst="roundRect">
            <a:avLst>
              <a:gd name="adj" fmla="val 10320"/>
            </a:avLst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C90EA849-33CE-AA4A-9D44-4BBA16ADEF5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6" r="26141"/>
          <a:stretch/>
        </p:blipFill>
        <p:spPr>
          <a:xfrm rot="5400000">
            <a:off x="1323921" y="1092477"/>
            <a:ext cx="1151207" cy="1637019"/>
          </a:xfrm>
          <a:prstGeom prst="roundRect">
            <a:avLst>
              <a:gd name="adj" fmla="val 10320"/>
            </a:avLst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F49297F9-6E28-EB4E-A6A9-04C11653F5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546" y="1292089"/>
            <a:ext cx="1617727" cy="1213295"/>
          </a:xfrm>
          <a:prstGeom prst="roundRect">
            <a:avLst>
              <a:gd name="adj" fmla="val 10320"/>
            </a:avLst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5CCF2DDE-5ED1-A54F-A473-C2B1173519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545" y="2701136"/>
            <a:ext cx="1617727" cy="1213296"/>
          </a:xfrm>
          <a:prstGeom prst="roundRect">
            <a:avLst>
              <a:gd name="adj" fmla="val 10320"/>
            </a:avLst>
          </a:prstGeom>
        </p:spPr>
      </p:pic>
      <p:pic>
        <p:nvPicPr>
          <p:cNvPr id="22" name="图片 3">
            <a:extLst>
              <a:ext uri="{FF2B5EF4-FFF2-40B4-BE49-F238E27FC236}">
                <a16:creationId xmlns:a16="http://schemas.microsoft.com/office/drawing/2014/main" id="{51ABCB59-C4B4-0041-8477-CFF6296FB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765" y="1238913"/>
            <a:ext cx="1727713" cy="1331021"/>
          </a:xfrm>
          <a:prstGeom prst="rect">
            <a:avLst/>
          </a:prstGeom>
        </p:spPr>
      </p:pic>
      <p:pic>
        <p:nvPicPr>
          <p:cNvPr id="24" name="图片 4">
            <a:extLst>
              <a:ext uri="{FF2B5EF4-FFF2-40B4-BE49-F238E27FC236}">
                <a16:creationId xmlns:a16="http://schemas.microsoft.com/office/drawing/2014/main" id="{83776BBD-EA0E-7049-B9CA-9928F4C2BD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89017" y="2650320"/>
            <a:ext cx="1727713" cy="1331021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45C5EE1C-0E2C-8742-BB34-E3038F4E76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312" y="1297989"/>
            <a:ext cx="1610617" cy="1207963"/>
          </a:xfrm>
          <a:prstGeom prst="roundRect">
            <a:avLst>
              <a:gd name="adj" fmla="val 10320"/>
            </a:avLst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4D14B51B-7DEC-2C4A-B7EF-DA2630593C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311" y="2720202"/>
            <a:ext cx="1610617" cy="1207963"/>
          </a:xfrm>
          <a:prstGeom prst="roundRect">
            <a:avLst>
              <a:gd name="adj" fmla="val 10320"/>
            </a:avLst>
          </a:prstGeom>
        </p:spPr>
      </p:pic>
    </p:spTree>
    <p:extLst>
      <p:ext uri="{BB962C8B-B14F-4D97-AF65-F5344CB8AC3E}">
        <p14:creationId xmlns:p14="http://schemas.microsoft.com/office/powerpoint/2010/main" val="405613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59209" y="1253035"/>
            <a:ext cx="77767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Q4-2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你在什麼情境或心情感受下，結束這趟由氣味帶領的校園之旅呢？ </a:t>
            </a:r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23A439C-69BB-3C47-BE4F-D1150B8A143E}"/>
              </a:ext>
            </a:extLst>
          </p:cNvPr>
          <p:cNvSpPr txBox="1"/>
          <p:nvPr/>
        </p:nvSpPr>
        <p:spPr>
          <a:xfrm>
            <a:off x="859209" y="2271793"/>
            <a:ext cx="742557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4-2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我在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琅琅的讀書聲中，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結束這趟由氣味帶領的校園之旅。 </a:t>
            </a:r>
          </a:p>
        </p:txBody>
      </p:sp>
      <p:sp>
        <p:nvSpPr>
          <p:cNvPr id="5" name="文本框 30">
            <a:extLst>
              <a:ext uri="{FF2B5EF4-FFF2-40B4-BE49-F238E27FC236}">
                <a16:creationId xmlns:a16="http://schemas.microsoft.com/office/drawing/2014/main" id="{00AD661C-6043-9848-8B99-E2CEB3CF25DF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第四段寫作示範</a:t>
            </a:r>
          </a:p>
        </p:txBody>
      </p:sp>
    </p:spTree>
    <p:extLst>
      <p:ext uri="{BB962C8B-B14F-4D97-AF65-F5344CB8AC3E}">
        <p14:creationId xmlns:p14="http://schemas.microsoft.com/office/powerpoint/2010/main" val="272001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758589" y="1541772"/>
            <a:ext cx="5336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寫，就對了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2765976" y="12048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2765976" y="2931671"/>
            <a:ext cx="3612049" cy="459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3910481" y="2423384"/>
            <a:ext cx="1781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9CBE5B"/>
                </a:solidFill>
                <a:ea typeface="DFPWaWaW5-GB5" panose="040B0500000000000000" pitchFamily="82" charset="-120"/>
              </a:rPr>
              <a:t>Just do it.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8961084" flipH="1">
            <a:off x="2923170" y="1544722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9116799" flipH="1">
            <a:off x="4107304" y="1607995"/>
            <a:ext cx="252313" cy="2093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9860302" flipH="1">
            <a:off x="5117653" y="1929641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8878505" flipH="1">
            <a:off x="5510841" y="2154770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5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4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寫作觀察紀錄單</a:t>
            </a:r>
            <a:endParaRPr lang="zh-CN" altLang="en-US" sz="2800" spc="3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864114" y="9564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9CBE5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範例說明</a:t>
            </a:r>
            <a:endParaRPr lang="en-US" altLang="zh-CN" sz="2400" dirty="0">
              <a:solidFill>
                <a:srgbClr val="9CBE5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46142D8-835B-43DC-B3F7-B306A14F9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77" y="1532889"/>
            <a:ext cx="2667977" cy="2055396"/>
          </a:xfrm>
          <a:prstGeom prst="rect">
            <a:avLst/>
          </a:prstGeom>
        </p:spPr>
      </p:pic>
      <p:pic>
        <p:nvPicPr>
          <p:cNvPr id="18" name="圖片 17">
            <a:extLst>
              <a:ext uri="{FF2B5EF4-FFF2-40B4-BE49-F238E27FC236}">
                <a16:creationId xmlns:a16="http://schemas.microsoft.com/office/drawing/2014/main" id="{9D3E23BE-D5EC-ED46-AAE1-CFF0F5F4E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980" y="1623773"/>
            <a:ext cx="2498169" cy="1873627"/>
          </a:xfrm>
          <a:prstGeom prst="roundRect">
            <a:avLst>
              <a:gd name="adj" fmla="val 10320"/>
            </a:avLst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37D8EAD-0601-4CFF-A312-31DE6E32C2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186377" flipH="1">
            <a:off x="1259916" y="2449222"/>
            <a:ext cx="560881" cy="1761897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A1E5944-B253-8A43-90DD-38D476E5E5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961082"/>
              </p:ext>
            </p:extLst>
          </p:nvPr>
        </p:nvGraphicFramePr>
        <p:xfrm>
          <a:off x="4022957" y="1532889"/>
          <a:ext cx="3890513" cy="297582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28261">
                  <a:extLst>
                    <a:ext uri="{9D8B030D-6E8A-4147-A177-3AD203B41FA5}">
                      <a16:colId xmlns:a16="http://schemas.microsoft.com/office/drawing/2014/main" val="1017145767"/>
                    </a:ext>
                  </a:extLst>
                </a:gridCol>
                <a:gridCol w="2862252">
                  <a:extLst>
                    <a:ext uri="{9D8B030D-6E8A-4147-A177-3AD203B41FA5}">
                      <a16:colId xmlns:a16="http://schemas.microsoft.com/office/drawing/2014/main" val="1269069940"/>
                    </a:ext>
                  </a:extLst>
                </a:gridCol>
              </a:tblGrid>
              <a:tr h="524581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掌葉蘋婆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8179445"/>
                  </a:ext>
                </a:extLst>
              </a:tr>
              <a:tr h="524581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地點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生態池旁邊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5504246"/>
                  </a:ext>
                </a:extLst>
              </a:tr>
              <a:tr h="524581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味道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臭臭的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6473337"/>
                  </a:ext>
                </a:extLst>
              </a:tr>
              <a:tr h="524581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外觀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暗紅色的花瓣、</a:t>
                      </a:r>
                      <a:endParaRPr lang="en-US" altLang="zh-TW" sz="20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黃綠色的花邊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7053394"/>
                  </a:ext>
                </a:extLst>
              </a:tr>
              <a:tr h="524581"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想像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花像美麗的五角海星</a:t>
                      </a:r>
                      <a:br>
                        <a:rPr lang="en-US" altLang="zh-TW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</a:br>
                      <a:r>
                        <a:rPr lang="zh-TW" altLang="en-US" sz="20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腐爛的蘋果味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249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841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4419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寫作加油站</a:t>
            </a:r>
            <a:endParaRPr lang="zh-CN" altLang="en-US" sz="3200" spc="3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DB47C22-76B8-442D-AAE2-C0DB7A40C728}"/>
              </a:ext>
            </a:extLst>
          </p:cNvPr>
          <p:cNvSpPr/>
          <p:nvPr/>
        </p:nvSpPr>
        <p:spPr>
          <a:xfrm>
            <a:off x="1081044" y="1331610"/>
            <a:ext cx="3607257" cy="578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萝莉体 第二版" panose="02000500000000000000" pitchFamily="2" charset="-122"/>
                <a:sym typeface="+mn-lt"/>
              </a:rPr>
              <a:t>形容氣味的語詞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7256720-2046-4665-8C93-7500C1D4E6BF}"/>
              </a:ext>
            </a:extLst>
          </p:cNvPr>
          <p:cNvGrpSpPr/>
          <p:nvPr/>
        </p:nvGrpSpPr>
        <p:grpSpPr>
          <a:xfrm>
            <a:off x="1081044" y="1386340"/>
            <a:ext cx="3062395" cy="616560"/>
            <a:chOff x="2982996" y="1722983"/>
            <a:chExt cx="3062395" cy="61656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141DB7A-8215-47B4-A41C-202C94FE6F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603" b="82855"/>
            <a:stretch/>
          </p:blipFill>
          <p:spPr>
            <a:xfrm rot="2638916">
              <a:off x="5365329" y="1722983"/>
              <a:ext cx="680062" cy="616560"/>
            </a:xfrm>
            <a:prstGeom prst="rect">
              <a:avLst/>
            </a:prstGeom>
          </p:spPr>
        </p:pic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3F5AE4-09F3-4A77-85B8-6522991B11F5}"/>
                </a:ext>
              </a:extLst>
            </p:cNvPr>
            <p:cNvCxnSpPr/>
            <p:nvPr/>
          </p:nvCxnSpPr>
          <p:spPr>
            <a:xfrm>
              <a:off x="2982996" y="2244329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字方塊 1">
            <a:extLst>
              <a:ext uri="{FF2B5EF4-FFF2-40B4-BE49-F238E27FC236}">
                <a16:creationId xmlns:a16="http://schemas.microsoft.com/office/drawing/2014/main" id="{E1A470E0-9D28-524C-9A6F-A665F694F40D}"/>
              </a:ext>
            </a:extLst>
          </p:cNvPr>
          <p:cNvSpPr txBox="1"/>
          <p:nvPr/>
        </p:nvSpPr>
        <p:spPr>
          <a:xfrm>
            <a:off x="1081044" y="2056353"/>
            <a:ext cx="7359896" cy="1686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芬芳、芳香、清香、淡雅、清新、</a:t>
            </a:r>
            <a:r>
              <a:rPr kumimoji="1" lang="zh-TW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甜蜜、香甜、濃郁</a:t>
            </a:r>
            <a:r>
              <a:rPr kumimoji="1"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、濃烈、平淡、豐富、 單調、嗆鼻、刺鼻、惡臭、香氣撲鼻、無所不在、沁人心脾、臭氣熏天</a:t>
            </a:r>
          </a:p>
        </p:txBody>
      </p:sp>
    </p:spTree>
    <p:extLst>
      <p:ext uri="{BB962C8B-B14F-4D97-AF65-F5344CB8AC3E}">
        <p14:creationId xmlns:p14="http://schemas.microsoft.com/office/powerpoint/2010/main" val="425766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0" y="1086905"/>
            <a:ext cx="2015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>
                <a:solidFill>
                  <a:srgbClr val="9CBE5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第一段</a:t>
            </a:r>
            <a:endParaRPr lang="zh-CN" altLang="en-US" sz="4800" b="1" dirty="0">
              <a:solidFill>
                <a:srgbClr val="9CBE5B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6" y="2227015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Q1-1~Q1-3</a:t>
            </a:r>
            <a:endParaRPr lang="zh-CN" altLang="en-US" sz="3200" b="1" spc="300" dirty="0">
              <a:solidFill>
                <a:schemeClr val="tx1">
                  <a:lumMod val="50000"/>
                  <a:lumOff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0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第一段寫作引導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1337095" y="2331066"/>
            <a:ext cx="3114136" cy="1981602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9263"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1634484" y="2537037"/>
            <a:ext cx="23940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※運用「有……有……有……也有……」寫出你觀察到的氣味。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Q1-1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：校園裡，瀰漫著形形色色的氣味，像是有哪些氣味呢？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4529478" y="2445703"/>
            <a:ext cx="373462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1-1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：校園裡，瀰漫著形形色色的氣味，有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，有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，也有</a:t>
            </a:r>
            <a:r>
              <a:rPr kumimoji="1" lang="en-US" altLang="zh-CN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kumimoji="1" lang="zh-TW" altLang="en-US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738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第一段寫作示範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73423" y="1299076"/>
            <a:ext cx="7535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Q1-1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：校園裡，瀰漫著形形色色的氣味，像是有哪些氣味呢？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1009291" y="2363875"/>
            <a:ext cx="72634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</a:t>
            </a:r>
            <a:r>
              <a:rPr kumimoji="1" lang="zh-TW" altLang="en-US" sz="2600" b="1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校園裡，瀰漫著形形色色的氣味，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香氣四溢的午餐飯菜香，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操場的草地香，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掌葉蘋婆的花香，</a:t>
            </a:r>
            <a:r>
              <a:rPr kumimoji="1" lang="zh-TW" altLang="en-US" sz="26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也有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生態池小橋的木頭香。</a:t>
            </a:r>
          </a:p>
        </p:txBody>
      </p:sp>
    </p:spTree>
    <p:extLst>
      <p:ext uri="{BB962C8B-B14F-4D97-AF65-F5344CB8AC3E}">
        <p14:creationId xmlns:p14="http://schemas.microsoft.com/office/powerpoint/2010/main" val="327987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6" y="603610"/>
            <a:ext cx="4172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第一段寫作引導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1276710" y="2235149"/>
            <a:ext cx="3001992" cy="2208824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9263"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1458142" y="2415279"/>
            <a:ext cx="2518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※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模仿「亞馬孫河是叢林裡的高速公路。」照樣寫：「氣味是校園裡的</a:t>
            </a:r>
            <a:r>
              <a:rPr lang="en-US" altLang="zh-TW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 </a:t>
            </a:r>
            <a:endParaRPr lang="zh-TW" altLang="zh-TW" sz="240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20291B-7723-F64D-9CEF-D1A51DF77A8C}"/>
              </a:ext>
            </a:extLst>
          </p:cNvPr>
          <p:cNvSpPr/>
          <p:nvPr/>
        </p:nvSpPr>
        <p:spPr>
          <a:xfrm>
            <a:off x="804411" y="1225354"/>
            <a:ext cx="7535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Q1-2</a:t>
            </a:r>
            <a:r>
              <a:rPr lang="zh-TW" altLang="zh-TW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sz="28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如果將氣味比擬成人，你會如何形容呢？為什麼？</a:t>
            </a:r>
          </a:p>
          <a:p>
            <a:endParaRPr lang="zh-TW" altLang="zh-TW" sz="2800" kern="100" dirty="0">
              <a:solidFill>
                <a:schemeClr val="tx1">
                  <a:lumMod val="65000"/>
                  <a:lumOff val="3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20331A9B-3BDC-8947-A35A-C20BFD820224}"/>
              </a:ext>
            </a:extLst>
          </p:cNvPr>
          <p:cNvSpPr txBox="1"/>
          <p:nvPr/>
        </p:nvSpPr>
        <p:spPr>
          <a:xfrm>
            <a:off x="4451328" y="2362931"/>
            <a:ext cx="3888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Ａ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1-1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：氣味是校園裡的</a:t>
            </a:r>
            <a:r>
              <a:rPr kumimoji="1" lang="en-US" altLang="zh-TW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TW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，（原因、說明）</a:t>
            </a:r>
            <a:r>
              <a:rPr kumimoji="1" lang="zh-CN" altLang="en-US" sz="2600" dirty="0">
                <a:solidFill>
                  <a:srgbClr val="5F8C2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kumimoji="1" lang="zh-TW" altLang="en-US" sz="2600" dirty="0">
              <a:solidFill>
                <a:srgbClr val="5F8C26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6167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日小清新彩色手绘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939</TotalTime>
  <Words>1766</Words>
  <Application>Microsoft Macintosh PowerPoint</Application>
  <PresentationFormat>如螢幕大小 (16:9)</PresentationFormat>
  <Paragraphs>150</Paragraphs>
  <Slides>31</Slides>
  <Notes>31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31</vt:i4>
      </vt:variant>
    </vt:vector>
  </HeadingPairs>
  <TitlesOfParts>
    <vt:vector size="40" baseType="lpstr">
      <vt:lpstr>Microsoft JhengHei</vt:lpstr>
      <vt:lpstr>Microsoft JhengHei</vt:lpstr>
      <vt:lpstr>等线</vt:lpstr>
      <vt:lpstr>Wawati SC</vt:lpstr>
      <vt:lpstr>幼圆</vt:lpstr>
      <vt:lpstr>Arial</vt:lpstr>
      <vt:lpstr>Calibri</vt:lpstr>
      <vt:lpstr>Calibri Light</vt:lpstr>
      <vt:lpstr>Office 主题​​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品薇 洪</cp:lastModifiedBy>
  <cp:revision>394</cp:revision>
  <dcterms:created xsi:type="dcterms:W3CDTF">2017-07-29T07:38:32Z</dcterms:created>
  <dcterms:modified xsi:type="dcterms:W3CDTF">2020-04-19T15:11:22Z</dcterms:modified>
</cp:coreProperties>
</file>