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8" r:id="rId3"/>
    <p:sldId id="278" r:id="rId4"/>
    <p:sldId id="279" r:id="rId5"/>
    <p:sldId id="262" r:id="rId6"/>
    <p:sldId id="281" r:id="rId7"/>
    <p:sldId id="282" r:id="rId8"/>
    <p:sldId id="283" r:id="rId9"/>
    <p:sldId id="284" r:id="rId10"/>
    <p:sldId id="267" r:id="rId11"/>
    <p:sldId id="286" r:id="rId12"/>
    <p:sldId id="285" r:id="rId13"/>
    <p:sldId id="275" r:id="rId14"/>
    <p:sldId id="290" r:id="rId15"/>
    <p:sldId id="291" r:id="rId16"/>
    <p:sldId id="289" r:id="rId17"/>
    <p:sldId id="259" r:id="rId18"/>
    <p:sldId id="292" r:id="rId19"/>
    <p:sldId id="277" r:id="rId20"/>
    <p:sldId id="264" r:id="rId21"/>
    <p:sldId id="272" r:id="rId22"/>
    <p:sldId id="273" r:id="rId23"/>
    <p:sldId id="274" r:id="rId24"/>
    <p:sldId id="260" r:id="rId25"/>
    <p:sldId id="263" r:id="rId26"/>
    <p:sldId id="296" r:id="rId27"/>
    <p:sldId id="293" r:id="rId28"/>
    <p:sldId id="294" r:id="rId29"/>
    <p:sldId id="297" r:id="rId30"/>
    <p:sldId id="295" r:id="rId31"/>
    <p:sldId id="280" r:id="rId32"/>
    <p:sldId id="268" r:id="rId33"/>
    <p:sldId id="269" r:id="rId34"/>
    <p:sldId id="270" r:id="rId35"/>
    <p:sldId id="271" r:id="rId36"/>
    <p:sldId id="276" r:id="rId37"/>
    <p:sldId id="287" r:id="rId38"/>
    <p:sldId id="288" r:id="rId39"/>
    <p:sldId id="261" r:id="rId40"/>
    <p:sldId id="265" r:id="rId41"/>
  </p:sldIdLst>
  <p:sldSz cx="9144000" cy="5143500" type="screen16x9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FCB2C4"/>
    <a:srgbClr val="97E4FF"/>
    <a:srgbClr val="BDEEFF"/>
    <a:srgbClr val="FFFF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/>
    <p:restoredTop sz="94648"/>
  </p:normalViewPr>
  <p:slideViewPr>
    <p:cSldViewPr>
      <p:cViewPr>
        <p:scale>
          <a:sx n="140" d="100"/>
          <a:sy n="140" d="100"/>
        </p:scale>
        <p:origin x="880" y="5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7BEA10-53CC-4828-A2EC-0276046628D0}" type="datetimeFigureOut">
              <a:rPr lang="zh-TW" altLang="en-US" smtClean="0"/>
              <a:t>2020/3/19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22EB74-0EFA-4EC9-AF85-173E75B5CB3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8356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2EB74-0EFA-4EC9-AF85-173E75B5CB38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4581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6EDE2-505D-4D07-AE17-656CA5B71261}" type="datetimeFigureOut">
              <a:rPr lang="zh-TW" altLang="en-US" smtClean="0"/>
              <a:t>2020/3/19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F2AC7-A3EF-4DFB-B9CD-68BB67F5233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5962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6EDE2-505D-4D07-AE17-656CA5B71261}" type="datetimeFigureOut">
              <a:rPr lang="zh-TW" altLang="en-US" smtClean="0"/>
              <a:t>2020/3/19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F2AC7-A3EF-4DFB-B9CD-68BB67F5233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97590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6EDE2-505D-4D07-AE17-656CA5B71261}" type="datetimeFigureOut">
              <a:rPr lang="zh-TW" altLang="en-US" smtClean="0"/>
              <a:t>2020/3/19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F2AC7-A3EF-4DFB-B9CD-68BB67F5233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7853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6EDE2-505D-4D07-AE17-656CA5B71261}" type="datetimeFigureOut">
              <a:rPr lang="zh-TW" altLang="en-US" smtClean="0"/>
              <a:t>2020/3/19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F2AC7-A3EF-4DFB-B9CD-68BB67F5233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820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6EDE2-505D-4D07-AE17-656CA5B71261}" type="datetimeFigureOut">
              <a:rPr lang="zh-TW" altLang="en-US" smtClean="0"/>
              <a:t>2020/3/19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F2AC7-A3EF-4DFB-B9CD-68BB67F5233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513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6EDE2-505D-4D07-AE17-656CA5B71261}" type="datetimeFigureOut">
              <a:rPr lang="zh-TW" altLang="en-US" smtClean="0"/>
              <a:t>2020/3/19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F2AC7-A3EF-4DFB-B9CD-68BB67F5233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5117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6EDE2-505D-4D07-AE17-656CA5B71261}" type="datetimeFigureOut">
              <a:rPr lang="zh-TW" altLang="en-US" smtClean="0"/>
              <a:t>2020/3/19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F2AC7-A3EF-4DFB-B9CD-68BB67F5233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1657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6EDE2-505D-4D07-AE17-656CA5B71261}" type="datetimeFigureOut">
              <a:rPr lang="zh-TW" altLang="en-US" smtClean="0"/>
              <a:t>2020/3/19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F2AC7-A3EF-4DFB-B9CD-68BB67F5233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60372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6EDE2-505D-4D07-AE17-656CA5B71261}" type="datetimeFigureOut">
              <a:rPr lang="zh-TW" altLang="en-US" smtClean="0"/>
              <a:t>2020/3/19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F2AC7-A3EF-4DFB-B9CD-68BB67F5233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5323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6EDE2-505D-4D07-AE17-656CA5B71261}" type="datetimeFigureOut">
              <a:rPr lang="zh-TW" altLang="en-US" smtClean="0"/>
              <a:t>2020/3/19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F2AC7-A3EF-4DFB-B9CD-68BB67F5233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961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6EDE2-505D-4D07-AE17-656CA5B71261}" type="datetimeFigureOut">
              <a:rPr lang="zh-TW" altLang="en-US" smtClean="0"/>
              <a:t>2020/3/19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F2AC7-A3EF-4DFB-B9CD-68BB67F5233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67632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6EDE2-505D-4D07-AE17-656CA5B71261}" type="datetimeFigureOut">
              <a:rPr lang="zh-TW" altLang="en-US" smtClean="0"/>
              <a:t>2020/3/19</a:t>
            </a:fld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F2AC7-A3EF-4DFB-B9CD-68BB67F52338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" y="195486"/>
            <a:ext cx="364122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983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8941" y="2085698"/>
            <a:ext cx="7772400" cy="1102519"/>
          </a:xfrm>
        </p:spPr>
        <p:txBody>
          <a:bodyPr>
            <a:normAutofit fontScale="90000"/>
          </a:bodyPr>
          <a:lstStyle/>
          <a:p>
            <a:r>
              <a:rPr lang="zh-TW" altLang="en-US" sz="72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最好的味覺禮物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4741" y="3381840"/>
            <a:ext cx="6400800" cy="1314450"/>
          </a:xfrm>
        </p:spPr>
        <p:txBody>
          <a:bodyPr>
            <a:normAutofit/>
          </a:bodyPr>
          <a:lstStyle/>
          <a:p>
            <a:r>
              <a:rPr lang="zh-TW" alt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按步驟完成，寫作並不難！</a:t>
            </a:r>
          </a:p>
        </p:txBody>
      </p:sp>
      <p:grpSp>
        <p:nvGrpSpPr>
          <p:cNvPr id="14" name="群組 13"/>
          <p:cNvGrpSpPr/>
          <p:nvPr/>
        </p:nvGrpSpPr>
        <p:grpSpPr>
          <a:xfrm>
            <a:off x="-125149" y="-74544"/>
            <a:ext cx="9488314" cy="1285494"/>
            <a:chOff x="-128290" y="0"/>
            <a:chExt cx="9488314" cy="1713992"/>
          </a:xfrm>
          <a:solidFill>
            <a:srgbClr val="FCB2C4"/>
          </a:solidFill>
        </p:grpSpPr>
        <p:sp>
          <p:nvSpPr>
            <p:cNvPr id="4" name="矩形 3"/>
            <p:cNvSpPr/>
            <p:nvPr/>
          </p:nvSpPr>
          <p:spPr>
            <a:xfrm>
              <a:off x="0" y="0"/>
              <a:ext cx="9144000" cy="1052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橢圓 4"/>
            <p:cNvSpPr/>
            <p:nvPr/>
          </p:nvSpPr>
          <p:spPr>
            <a:xfrm>
              <a:off x="-128290" y="526368"/>
              <a:ext cx="1187624" cy="11876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橢圓 5"/>
            <p:cNvSpPr/>
            <p:nvPr/>
          </p:nvSpPr>
          <p:spPr>
            <a:xfrm>
              <a:off x="8172400" y="526368"/>
              <a:ext cx="1187624" cy="11876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橢圓 6"/>
            <p:cNvSpPr/>
            <p:nvPr/>
          </p:nvSpPr>
          <p:spPr>
            <a:xfrm>
              <a:off x="5809830" y="526368"/>
              <a:ext cx="1187624" cy="11876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橢圓 7"/>
            <p:cNvSpPr/>
            <p:nvPr/>
          </p:nvSpPr>
          <p:spPr>
            <a:xfrm>
              <a:off x="6997454" y="526368"/>
              <a:ext cx="1187624" cy="11876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橢圓 9"/>
            <p:cNvSpPr/>
            <p:nvPr/>
          </p:nvSpPr>
          <p:spPr>
            <a:xfrm>
              <a:off x="3434582" y="526368"/>
              <a:ext cx="1187624" cy="11876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橢圓 10"/>
            <p:cNvSpPr/>
            <p:nvPr/>
          </p:nvSpPr>
          <p:spPr>
            <a:xfrm>
              <a:off x="2246958" y="526368"/>
              <a:ext cx="1187624" cy="11876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橢圓 11"/>
            <p:cNvSpPr/>
            <p:nvPr/>
          </p:nvSpPr>
          <p:spPr>
            <a:xfrm>
              <a:off x="1059334" y="526368"/>
              <a:ext cx="1187624" cy="11876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橢圓 12"/>
            <p:cNvSpPr/>
            <p:nvPr/>
          </p:nvSpPr>
          <p:spPr>
            <a:xfrm>
              <a:off x="4622206" y="526368"/>
              <a:ext cx="1187624" cy="11876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-170587" y="-70994"/>
            <a:ext cx="9485173" cy="1390831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TW" altLang="en-US" sz="1600" dirty="0">
              <a:solidFill>
                <a:schemeClr val="bg1">
                  <a:lumMod val="6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30" name="圖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941" y="2912528"/>
            <a:ext cx="2680724" cy="3373495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35" y="3036959"/>
            <a:ext cx="870503" cy="835914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6871">
            <a:off x="360673" y="2998521"/>
            <a:ext cx="639751" cy="559190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72" y="3635722"/>
            <a:ext cx="1191088" cy="977656"/>
          </a:xfrm>
          <a:prstGeom prst="rect">
            <a:avLst/>
          </a:prstGeom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81" y="3494831"/>
            <a:ext cx="802187" cy="756084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381" y="2671259"/>
            <a:ext cx="361905" cy="482540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D1AA2903-E63B-5C4F-B34E-7C3394C4A4E2}"/>
              </a:ext>
            </a:extLst>
          </p:cNvPr>
          <p:cNvSpPr txBox="1"/>
          <p:nvPr/>
        </p:nvSpPr>
        <p:spPr>
          <a:xfrm>
            <a:off x="6417834" y="13618"/>
            <a:ext cx="27261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配合版本：</a:t>
            </a:r>
            <a:r>
              <a:rPr lang="en-US" altLang="zh-TW" sz="120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108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學年度南一四下國語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sz="120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            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第一單元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——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美味時光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sz="120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仿寫文章：張曼娟</a:t>
            </a:r>
            <a:r>
              <a:rPr lang="en-US" altLang="zh-TW" sz="120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〈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我的手作年代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〉</a:t>
            </a:r>
          </a:p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簡報設計：高雄市過埤國小</a:t>
            </a:r>
            <a:r>
              <a:rPr lang="zh-TW" altLang="en-US" sz="120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洪品薇</a:t>
            </a:r>
          </a:p>
          <a:p>
            <a:endParaRPr kumimoji="1"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307365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9512" y="555526"/>
            <a:ext cx="1944216" cy="864096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04" y="555526"/>
            <a:ext cx="2026568" cy="936104"/>
          </a:xfrm>
        </p:spPr>
        <p:txBody>
          <a:bodyPr>
            <a:normAutofit/>
          </a:bodyPr>
          <a:lstStyle/>
          <a:p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好文共賞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369" y="2549211"/>
            <a:ext cx="2794732" cy="256488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03785" y="814225"/>
            <a:ext cx="30341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運用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視覺、嗅覺、味覺摹寫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，搭配句型，寫出仁武烤鴨的特色。</a:t>
            </a: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366" y="202141"/>
            <a:ext cx="530077" cy="706769"/>
          </a:xfrm>
          <a:prstGeom prst="rect">
            <a:avLst/>
          </a:prstGeom>
        </p:spPr>
      </p:pic>
      <p:sp>
        <p:nvSpPr>
          <p:cNvPr id="14" name="橢圓形圖說文字 13"/>
          <p:cNvSpPr/>
          <p:nvPr/>
        </p:nvSpPr>
        <p:spPr>
          <a:xfrm>
            <a:off x="5393666" y="555526"/>
            <a:ext cx="3430138" cy="1533063"/>
          </a:xfrm>
          <a:prstGeom prst="wedgeEllipseCallout">
            <a:avLst>
              <a:gd name="adj1" fmla="val -26"/>
              <a:gd name="adj2" fmla="val 71871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311B773-B089-694C-A7C2-C89C7E1A7185}"/>
              </a:ext>
            </a:extLst>
          </p:cNvPr>
          <p:cNvSpPr txBox="1"/>
          <p:nvPr/>
        </p:nvSpPr>
        <p:spPr>
          <a:xfrm>
            <a:off x="179512" y="1614444"/>
            <a:ext cx="51125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它的</a:t>
            </a:r>
            <a:r>
              <a:rPr kumimoji="1" lang="zh-TW" altLang="en-US" sz="2400" dirty="0">
                <a:solidFill>
                  <a:srgbClr val="FF99CC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外皮金黃酥脆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，仔細聞，還有一股</a:t>
            </a:r>
            <a:r>
              <a:rPr kumimoji="1" lang="zh-TW" altLang="en-US" sz="2400" dirty="0">
                <a:solidFill>
                  <a:srgbClr val="00B0F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淡淡的焦香味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kumimoji="1" lang="zh-TW" altLang="en-US" sz="2400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吃起來酥脆香甜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，簡直色、香、味俱全。</a:t>
            </a:r>
            <a:r>
              <a:rPr kumimoji="1" lang="zh-TW" altLang="en-US" sz="2400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一入口，滿嘴焦香卻不苦澀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r>
              <a:rPr kumimoji="1" lang="en-US" altLang="zh-TW" sz="2400" dirty="0">
                <a:latin typeface="Wawati SC" pitchFamily="82" charset="-122"/>
                <a:ea typeface="Wawati SC" pitchFamily="82" charset="-122"/>
              </a:rPr>
              <a:t>——</a:t>
            </a:r>
            <a:r>
              <a:rPr kumimoji="1" lang="zh-TW" altLang="en-US" sz="2400" dirty="0">
                <a:latin typeface="Wawati SC" pitchFamily="82" charset="-122"/>
                <a:ea typeface="Wawati SC" pitchFamily="82" charset="-122"/>
              </a:rPr>
              <a:t> </a:t>
            </a:r>
            <a:r>
              <a:rPr kumimoji="1" lang="zh-CN" altLang="en-US" sz="2400" dirty="0">
                <a:latin typeface="Wawati SC" pitchFamily="82" charset="-122"/>
                <a:ea typeface="Wawati SC" pitchFamily="82" charset="-122"/>
              </a:rPr>
              <a:t>雅雅</a:t>
            </a:r>
            <a:endParaRPr kumimoji="1" lang="zh-TW" altLang="en-US" sz="2400" dirty="0">
              <a:latin typeface="Wawati SC" pitchFamily="82" charset="-122"/>
              <a:ea typeface="Wawati SC" pitchFamily="82" charset="-122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E977E2F3-5D9E-5946-A061-BF34197DE7D6}"/>
              </a:ext>
            </a:extLst>
          </p:cNvPr>
          <p:cNvSpPr txBox="1"/>
          <p:nvPr/>
        </p:nvSpPr>
        <p:spPr>
          <a:xfrm>
            <a:off x="1547664" y="3723878"/>
            <a:ext cx="2339102" cy="46166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kumimoji="1" lang="zh-TW" altLang="en-US" sz="2400" b="1" dirty="0">
                <a:solidFill>
                  <a:srgbClr val="FF99CC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視覺</a:t>
            </a:r>
            <a:r>
              <a:rPr kumimoji="1" lang="zh-TW" altLang="en-US" sz="2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</a:t>
            </a:r>
            <a:r>
              <a:rPr kumimoji="1" lang="zh-TW" altLang="en-US" sz="2400" b="1" dirty="0">
                <a:solidFill>
                  <a:srgbClr val="00B0F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嗅覺</a:t>
            </a:r>
            <a:r>
              <a:rPr kumimoji="1" lang="zh-TW" altLang="en-US" sz="2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</a:t>
            </a:r>
            <a:r>
              <a:rPr kumimoji="1" lang="zh-TW" altLang="en-US" sz="2400" b="1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味覺</a:t>
            </a:r>
          </a:p>
        </p:txBody>
      </p:sp>
    </p:spTree>
    <p:extLst>
      <p:ext uri="{BB962C8B-B14F-4D97-AF65-F5344CB8AC3E}">
        <p14:creationId xmlns:p14="http://schemas.microsoft.com/office/powerpoint/2010/main" val="3885967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9512" y="555526"/>
            <a:ext cx="1944216" cy="864096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04" y="555526"/>
            <a:ext cx="2026568" cy="936104"/>
          </a:xfrm>
        </p:spPr>
        <p:txBody>
          <a:bodyPr>
            <a:normAutofit/>
          </a:bodyPr>
          <a:lstStyle/>
          <a:p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好文共賞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369" y="2549211"/>
            <a:ext cx="2794732" cy="256488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03785" y="814225"/>
            <a:ext cx="30341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運用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視覺、嗅覺、味覺摹寫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，並加上想像的句子讓形容更貼切。</a:t>
            </a: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366" y="202141"/>
            <a:ext cx="530077" cy="706769"/>
          </a:xfrm>
          <a:prstGeom prst="rect">
            <a:avLst/>
          </a:prstGeom>
        </p:spPr>
      </p:pic>
      <p:sp>
        <p:nvSpPr>
          <p:cNvPr id="14" name="橢圓形圖說文字 13"/>
          <p:cNvSpPr/>
          <p:nvPr/>
        </p:nvSpPr>
        <p:spPr>
          <a:xfrm>
            <a:off x="5393666" y="555526"/>
            <a:ext cx="3430138" cy="1533063"/>
          </a:xfrm>
          <a:prstGeom prst="wedgeEllipseCallout">
            <a:avLst>
              <a:gd name="adj1" fmla="val -26"/>
              <a:gd name="adj2" fmla="val 71871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311B773-B089-694C-A7C2-C89C7E1A7185}"/>
              </a:ext>
            </a:extLst>
          </p:cNvPr>
          <p:cNvSpPr txBox="1"/>
          <p:nvPr/>
        </p:nvSpPr>
        <p:spPr>
          <a:xfrm>
            <a:off x="179512" y="1614444"/>
            <a:ext cx="51125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</a:t>
            </a:r>
            <a:r>
              <a:rPr kumimoji="1" lang="zh-TW" altLang="en-US" sz="2400" dirty="0">
                <a:solidFill>
                  <a:srgbClr val="00B0F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聞起來像柳丁一樣甜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kumimoji="1" lang="zh-TW" altLang="en-US" sz="2400" dirty="0">
                <a:solidFill>
                  <a:srgbClr val="FF99CC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看起來晶瑩剔透的，就像一顆寶石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kumimoji="1" lang="zh-TW" altLang="en-US" sz="2400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吃起來冰涼爽口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，酸甜的芒果就像糖果。</a:t>
            </a:r>
            <a:r>
              <a:rPr kumimoji="1" lang="zh-TW" altLang="en-US" sz="2400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一入口，冰塊很快融化，卻很解渴。</a:t>
            </a:r>
            <a:endParaRPr kumimoji="1" lang="en-US" altLang="zh-TW" sz="2400" dirty="0">
              <a:solidFill>
                <a:srgbClr val="00B05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en-US" altLang="zh-TW" sz="2400" dirty="0">
                <a:latin typeface="Wawati SC" pitchFamily="82" charset="-122"/>
                <a:ea typeface="Wawati SC" pitchFamily="82" charset="-122"/>
              </a:rPr>
              <a:t>——</a:t>
            </a:r>
            <a:r>
              <a:rPr kumimoji="1" lang="zh-TW" altLang="en-US" sz="2400" dirty="0">
                <a:latin typeface="Wawati SC" pitchFamily="82" charset="-122"/>
                <a:ea typeface="Wawati SC" pitchFamily="82" charset="-122"/>
              </a:rPr>
              <a:t> </a:t>
            </a:r>
            <a:r>
              <a:rPr kumimoji="1" lang="zh-CN" altLang="en-US" sz="2400" dirty="0">
                <a:latin typeface="Wawati SC" pitchFamily="82" charset="-122"/>
                <a:ea typeface="Wawati SC" pitchFamily="82" charset="-122"/>
              </a:rPr>
              <a:t>姆姆</a:t>
            </a:r>
            <a:endParaRPr kumimoji="1" lang="zh-TW" altLang="en-US" sz="2400" dirty="0">
              <a:latin typeface="Wawati SC" pitchFamily="82" charset="-122"/>
              <a:ea typeface="Wawati SC" pitchFamily="82" charset="-122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E977E2F3-5D9E-5946-A061-BF34197DE7D6}"/>
              </a:ext>
            </a:extLst>
          </p:cNvPr>
          <p:cNvSpPr txBox="1"/>
          <p:nvPr/>
        </p:nvSpPr>
        <p:spPr>
          <a:xfrm>
            <a:off x="1547664" y="3723878"/>
            <a:ext cx="2339102" cy="46166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kumimoji="1" lang="zh-TW" altLang="en-US" sz="2400" b="1" dirty="0">
                <a:solidFill>
                  <a:srgbClr val="FF99CC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視覺</a:t>
            </a:r>
            <a:r>
              <a:rPr kumimoji="1" lang="zh-TW" altLang="en-US" sz="2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</a:t>
            </a:r>
            <a:r>
              <a:rPr kumimoji="1" lang="zh-TW" altLang="en-US" sz="2400" b="1" dirty="0">
                <a:solidFill>
                  <a:srgbClr val="00B0F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嗅覺</a:t>
            </a:r>
            <a:r>
              <a:rPr kumimoji="1" lang="zh-TW" altLang="en-US" sz="2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</a:t>
            </a:r>
            <a:r>
              <a:rPr kumimoji="1" lang="zh-TW" altLang="en-US" sz="2400" b="1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味覺</a:t>
            </a:r>
          </a:p>
        </p:txBody>
      </p:sp>
    </p:spTree>
    <p:extLst>
      <p:ext uri="{BB962C8B-B14F-4D97-AF65-F5344CB8AC3E}">
        <p14:creationId xmlns:p14="http://schemas.microsoft.com/office/powerpoint/2010/main" val="2579263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9512" y="555526"/>
            <a:ext cx="1944216" cy="864096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04" y="555526"/>
            <a:ext cx="2026568" cy="936104"/>
          </a:xfrm>
        </p:spPr>
        <p:txBody>
          <a:bodyPr>
            <a:normAutofit/>
          </a:bodyPr>
          <a:lstStyle/>
          <a:p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好文共賞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369" y="2549211"/>
            <a:ext cx="2794732" cy="256488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84179" y="753832"/>
            <a:ext cx="30341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運用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視覺、嗅覺、味覺摹寫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，搭配句型之外，還加入對辣炒年糕的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感受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366" y="202141"/>
            <a:ext cx="530077" cy="706769"/>
          </a:xfrm>
          <a:prstGeom prst="rect">
            <a:avLst/>
          </a:prstGeom>
        </p:spPr>
      </p:pic>
      <p:sp>
        <p:nvSpPr>
          <p:cNvPr id="14" name="橢圓形圖說文字 13"/>
          <p:cNvSpPr/>
          <p:nvPr/>
        </p:nvSpPr>
        <p:spPr>
          <a:xfrm>
            <a:off x="5500774" y="495133"/>
            <a:ext cx="3430138" cy="1533063"/>
          </a:xfrm>
          <a:prstGeom prst="wedgeEllipseCallout">
            <a:avLst>
              <a:gd name="adj1" fmla="val -26"/>
              <a:gd name="adj2" fmla="val 71871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311B773-B089-694C-A7C2-C89C7E1A7185}"/>
              </a:ext>
            </a:extLst>
          </p:cNvPr>
          <p:cNvSpPr txBox="1"/>
          <p:nvPr/>
        </p:nvSpPr>
        <p:spPr>
          <a:xfrm>
            <a:off x="69317" y="1419622"/>
            <a:ext cx="560225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</a:t>
            </a:r>
            <a:r>
              <a:rPr kumimoji="1" lang="zh-TW" altLang="en-US" sz="2200" dirty="0">
                <a:solidFill>
                  <a:srgbClr val="FF99CC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切成片狀的鮮紅辣椒</a:t>
            </a:r>
            <a:r>
              <a:rPr kumimoji="1" lang="zh-TW" altLang="en-US" sz="2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、一塊一塊</a:t>
            </a:r>
            <a:r>
              <a:rPr kumimoji="1" lang="zh-TW" altLang="en-US" sz="2200" dirty="0">
                <a:solidFill>
                  <a:srgbClr val="FF99CC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鮮白色的年糕</a:t>
            </a:r>
            <a:r>
              <a:rPr kumimoji="1" lang="zh-TW" altLang="en-US" sz="2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</a:t>
            </a:r>
            <a:r>
              <a:rPr kumimoji="1" lang="zh-TW" altLang="en-US" sz="2200" dirty="0">
                <a:solidFill>
                  <a:srgbClr val="FF99CC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鮮紅色的辣椒醬汁</a:t>
            </a:r>
            <a:r>
              <a:rPr kumimoji="1" lang="zh-TW" altLang="en-US" sz="2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，年糕上還</a:t>
            </a:r>
            <a:r>
              <a:rPr kumimoji="1" lang="zh-TW" altLang="en-US" sz="2200" dirty="0">
                <a:solidFill>
                  <a:srgbClr val="FF99CC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撒了一些白芝麻和黑芝麻</a:t>
            </a:r>
            <a:r>
              <a:rPr kumimoji="1" lang="zh-TW" altLang="en-US" sz="2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，讓人看了食指大動。一端上桌，</a:t>
            </a:r>
            <a:r>
              <a:rPr kumimoji="1" lang="zh-TW" altLang="en-US" sz="2200" dirty="0">
                <a:solidFill>
                  <a:srgbClr val="00B0F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濃郁的香味撲鼻而來</a:t>
            </a:r>
            <a:r>
              <a:rPr kumimoji="1" lang="zh-TW" altLang="en-US" sz="2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，白色的年糕吃起來</a:t>
            </a:r>
            <a:r>
              <a:rPr kumimoji="1" lang="zh-TW" altLang="en-US" sz="2200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軟Ｑ適中</a:t>
            </a:r>
            <a:r>
              <a:rPr kumimoji="1" lang="zh-TW" altLang="en-US" sz="2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，辣椒醬的</a:t>
            </a:r>
            <a:r>
              <a:rPr kumimoji="1" lang="zh-TW" altLang="en-US" sz="2200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辣度比麻辣鍋還要辣。一入口，滿口香氣卻鹹淡適中</a:t>
            </a:r>
            <a:r>
              <a:rPr kumimoji="1" lang="zh-TW" altLang="en-US" sz="2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，讓我一口接一口，完全停不下來。</a:t>
            </a:r>
            <a:r>
              <a:rPr kumimoji="1" lang="en-US" altLang="zh-TW" sz="2200" dirty="0">
                <a:latin typeface="Wawati SC" pitchFamily="82" charset="-122"/>
                <a:ea typeface="Wawati SC" pitchFamily="82" charset="-122"/>
              </a:rPr>
              <a:t>——</a:t>
            </a:r>
            <a:r>
              <a:rPr kumimoji="1" lang="zh-TW" altLang="en-US" sz="2200" dirty="0">
                <a:latin typeface="Wawati SC" pitchFamily="82" charset="-122"/>
                <a:ea typeface="Wawati SC" pitchFamily="82" charset="-122"/>
              </a:rPr>
              <a:t> 彤</a:t>
            </a:r>
            <a:r>
              <a:rPr kumimoji="1" lang="zh-CN" altLang="en-US" sz="2200" dirty="0">
                <a:latin typeface="Wawati SC" pitchFamily="82" charset="-122"/>
                <a:ea typeface="Wawati SC" pitchFamily="82" charset="-122"/>
              </a:rPr>
              <a:t>大人</a:t>
            </a:r>
            <a:endParaRPr kumimoji="1" lang="zh-TW" altLang="en-US" sz="2200" dirty="0">
              <a:latin typeface="Wawati SC" pitchFamily="82" charset="-122"/>
              <a:ea typeface="Wawati SC" pitchFamily="82" charset="-122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E977E2F3-5D9E-5946-A061-BF34197DE7D6}"/>
              </a:ext>
            </a:extLst>
          </p:cNvPr>
          <p:cNvSpPr txBox="1"/>
          <p:nvPr/>
        </p:nvSpPr>
        <p:spPr>
          <a:xfrm>
            <a:off x="1674053" y="4126309"/>
            <a:ext cx="2339102" cy="46166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kumimoji="1" lang="zh-TW" altLang="en-US" sz="2400" b="1" dirty="0">
                <a:solidFill>
                  <a:srgbClr val="FF99CC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視覺</a:t>
            </a:r>
            <a:r>
              <a:rPr kumimoji="1" lang="zh-TW" altLang="en-US" sz="2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</a:t>
            </a:r>
            <a:r>
              <a:rPr kumimoji="1" lang="zh-TW" altLang="en-US" sz="2400" b="1" dirty="0">
                <a:solidFill>
                  <a:srgbClr val="00B0F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嗅覺</a:t>
            </a:r>
            <a:r>
              <a:rPr kumimoji="1" lang="zh-TW" altLang="en-US" sz="2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</a:t>
            </a:r>
            <a:r>
              <a:rPr kumimoji="1" lang="zh-TW" altLang="en-US" sz="2400" b="1" dirty="0">
                <a:solidFill>
                  <a:srgbClr val="00B05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味覺</a:t>
            </a:r>
          </a:p>
        </p:txBody>
      </p:sp>
    </p:spTree>
    <p:extLst>
      <p:ext uri="{BB962C8B-B14F-4D97-AF65-F5344CB8AC3E}">
        <p14:creationId xmlns:p14="http://schemas.microsoft.com/office/powerpoint/2010/main" val="2111572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雲朵形 6"/>
          <p:cNvSpPr/>
          <p:nvPr/>
        </p:nvSpPr>
        <p:spPr>
          <a:xfrm>
            <a:off x="539552" y="847799"/>
            <a:ext cx="5832648" cy="2322258"/>
          </a:xfrm>
          <a:prstGeom prst="cloud">
            <a:avLst/>
          </a:prstGeom>
          <a:solidFill>
            <a:schemeClr val="accent5">
              <a:lumMod val="60000"/>
              <a:lumOff val="4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47564" y="1457669"/>
            <a:ext cx="5616624" cy="1102519"/>
          </a:xfrm>
        </p:spPr>
        <p:txBody>
          <a:bodyPr>
            <a:noAutofit/>
          </a:bodyPr>
          <a:lstStyle/>
          <a:p>
            <a:r>
              <a:rPr lang="zh-TW" altLang="en-US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第二段</a:t>
            </a:r>
            <a:br>
              <a:rPr lang="en-US" altLang="zh-TW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Ｑ</a:t>
            </a:r>
            <a:r>
              <a:rPr lang="en-US" altLang="zh-TW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2-1~2-2</a:t>
            </a:r>
            <a:endParaRPr lang="zh-TW" altLang="en-US" sz="5400" b="1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 rot="1002843">
            <a:off x="7086103" y="1561525"/>
            <a:ext cx="16203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GO!</a:t>
            </a:r>
            <a:endParaRPr lang="zh-TW" altLang="en-US" sz="44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704" y="2589954"/>
            <a:ext cx="1809322" cy="2162177"/>
          </a:xfrm>
          <a:prstGeom prst="rect">
            <a:avLst/>
          </a:prstGeom>
        </p:spPr>
      </p:pic>
      <p:sp>
        <p:nvSpPr>
          <p:cNvPr id="12" name="橢圓形圖說文字 11"/>
          <p:cNvSpPr/>
          <p:nvPr/>
        </p:nvSpPr>
        <p:spPr>
          <a:xfrm>
            <a:off x="6896502" y="1271079"/>
            <a:ext cx="1512168" cy="1233768"/>
          </a:xfrm>
          <a:prstGeom prst="wedgeEllipseCallout">
            <a:avLst>
              <a:gd name="adj1" fmla="val -19365"/>
              <a:gd name="adj2" fmla="val 61061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3170057"/>
            <a:ext cx="1217795" cy="1169407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1519216" y="3939877"/>
            <a:ext cx="752262" cy="657533"/>
          </a:xfrm>
          <a:prstGeom prst="rect">
            <a:avLst/>
          </a:prstGeom>
        </p:spPr>
      </p:pic>
      <p:pic>
        <p:nvPicPr>
          <p:cNvPr id="21" name="圖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7635">
            <a:off x="1772317" y="2922841"/>
            <a:ext cx="852724" cy="6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5882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643415"/>
            <a:ext cx="3960440" cy="3476849"/>
          </a:xfrm>
          <a:prstGeom prst="rect">
            <a:avLst/>
          </a:prstGeom>
        </p:spPr>
      </p:pic>
      <p:sp>
        <p:nvSpPr>
          <p:cNvPr id="6" name="雲朵形 5"/>
          <p:cNvSpPr/>
          <p:nvPr/>
        </p:nvSpPr>
        <p:spPr>
          <a:xfrm>
            <a:off x="625759" y="627534"/>
            <a:ext cx="6624736" cy="2754306"/>
          </a:xfrm>
          <a:prstGeom prst="cloud">
            <a:avLst/>
          </a:prstGeom>
          <a:solidFill>
            <a:srgbClr val="FCB2C4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1295637" y="1959840"/>
            <a:ext cx="5724635" cy="1015566"/>
          </a:xfrm>
        </p:spPr>
        <p:txBody>
          <a:bodyPr>
            <a:noAutofit/>
          </a:bodyPr>
          <a:lstStyle/>
          <a:p>
            <a:r>
              <a:rPr lang="en-US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Q2-1</a:t>
            </a:r>
            <a:r>
              <a:rPr lang="zh-TW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請詳細描寫這個食物的料理步驟。</a:t>
            </a:r>
            <a:br>
              <a:rPr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★使用句型「先</a:t>
            </a:r>
            <a:r>
              <a:rPr lang="en-US" altLang="zh-TW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，接著</a:t>
            </a:r>
            <a:r>
              <a:rPr lang="en-US" altLang="zh-TW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，再</a:t>
            </a:r>
            <a:r>
              <a:rPr lang="en-US" altLang="zh-TW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」寫出步驟。</a:t>
            </a:r>
            <a:b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br>
              <a:rPr lang="zh-TW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endParaRPr lang="zh-TW" altLang="en-US" sz="2800" dirty="0">
              <a:solidFill>
                <a:schemeClr val="accent2">
                  <a:lumMod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2009559" y="3586502"/>
            <a:ext cx="3203053" cy="456428"/>
          </a:xfrm>
        </p:spPr>
        <p:txBody>
          <a:bodyPr>
            <a:no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</a:t>
            </a:r>
            <a:r>
              <a:rPr lang="en-US" altLang="zh-CN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接著</a:t>
            </a:r>
            <a:r>
              <a:rPr lang="en-US" altLang="zh-CN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再</a:t>
            </a:r>
            <a:r>
              <a:rPr lang="en-US" altLang="zh-CN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CN" sz="20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sz="20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橢圓形圖說文字 6"/>
          <p:cNvSpPr/>
          <p:nvPr/>
        </p:nvSpPr>
        <p:spPr>
          <a:xfrm>
            <a:off x="2123727" y="3090878"/>
            <a:ext cx="2952557" cy="1373975"/>
          </a:xfrm>
          <a:prstGeom prst="wedgeEllipseCallout">
            <a:avLst>
              <a:gd name="adj1" fmla="val 35949"/>
              <a:gd name="adj2" fmla="val 51603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8326">
            <a:off x="6265185" y="3365925"/>
            <a:ext cx="502063" cy="43884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1434275" y="3188127"/>
            <a:ext cx="498674" cy="435878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6918">
            <a:off x="413825" y="3470582"/>
            <a:ext cx="1086848" cy="949986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6631784" y="630219"/>
            <a:ext cx="752262" cy="65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78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643415"/>
            <a:ext cx="3960440" cy="3476849"/>
          </a:xfrm>
          <a:prstGeom prst="rect">
            <a:avLst/>
          </a:prstGeom>
        </p:spPr>
      </p:pic>
      <p:sp>
        <p:nvSpPr>
          <p:cNvPr id="6" name="雲朵形 5"/>
          <p:cNvSpPr/>
          <p:nvPr/>
        </p:nvSpPr>
        <p:spPr>
          <a:xfrm>
            <a:off x="625759" y="483517"/>
            <a:ext cx="6624736" cy="2898323"/>
          </a:xfrm>
          <a:prstGeom prst="cloud">
            <a:avLst/>
          </a:prstGeom>
          <a:solidFill>
            <a:srgbClr val="FCB2C4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1318952" y="1406552"/>
            <a:ext cx="5554420" cy="1462787"/>
          </a:xfrm>
        </p:spPr>
        <p:txBody>
          <a:bodyPr>
            <a:noAutofit/>
          </a:bodyPr>
          <a:lstStyle/>
          <a:p>
            <a:pPr algn="l"/>
            <a:r>
              <a:rPr lang="en-US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Q2-2</a:t>
            </a:r>
            <a:r>
              <a:rPr lang="zh-TW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這個食物帶給你最難忘的回憶是什麼事情呢？</a:t>
            </a:r>
            <a:br>
              <a:rPr lang="en-US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★請你參考第二段，用「當</a:t>
            </a:r>
            <a:r>
              <a:rPr lang="en-US" altLang="zh-TW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的時候，我彷彿</a:t>
            </a:r>
            <a:r>
              <a:rPr lang="en-US" altLang="zh-TW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」開頭，回憶這個事件，並寫出原因、經過和感受。 </a:t>
            </a:r>
            <a:br>
              <a:rPr lang="zh-TW" altLang="zh-TW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endParaRPr lang="zh-TW" altLang="en-US" sz="24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2221495" y="3371077"/>
            <a:ext cx="2757020" cy="1015566"/>
          </a:xfrm>
        </p:spPr>
        <p:txBody>
          <a:bodyPr>
            <a:no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當</a:t>
            </a:r>
            <a:r>
              <a:rPr lang="en-US" altLang="zh-TW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的時候，我彷彿</a:t>
            </a:r>
            <a:r>
              <a:rPr lang="en-US" altLang="zh-CN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。（原因＋經過＋感受）</a:t>
            </a:r>
            <a:endParaRPr lang="en-US" altLang="zh-CN" sz="20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橢圓形圖說文字 6"/>
          <p:cNvSpPr/>
          <p:nvPr/>
        </p:nvSpPr>
        <p:spPr>
          <a:xfrm>
            <a:off x="2123727" y="3090878"/>
            <a:ext cx="2952557" cy="1373975"/>
          </a:xfrm>
          <a:prstGeom prst="wedgeEllipseCallout">
            <a:avLst>
              <a:gd name="adj1" fmla="val 35949"/>
              <a:gd name="adj2" fmla="val 51603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8326">
            <a:off x="6265185" y="3365925"/>
            <a:ext cx="502063" cy="43884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1434275" y="3188127"/>
            <a:ext cx="498674" cy="435878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6918">
            <a:off x="413825" y="3470582"/>
            <a:ext cx="1086848" cy="949986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6631784" y="630219"/>
            <a:ext cx="752262" cy="65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050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9512" y="555526"/>
            <a:ext cx="1944216" cy="864096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04" y="555526"/>
            <a:ext cx="2026568" cy="936104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第二段</a:t>
            </a:r>
            <a:endParaRPr lang="zh-TW" altLang="en-US" sz="2800" b="1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369" y="2549211"/>
            <a:ext cx="2794732" cy="256488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12942" y="560123"/>
            <a:ext cx="28387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寫出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其中一個料理步驟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放在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句型中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，一邊回憶事情。簡單寫出</a:t>
            </a:r>
            <a:r>
              <a:rPr lang="zh-TW" altLang="en-US" sz="2000" b="1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事情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，再加上感受。</a:t>
            </a: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366" y="202141"/>
            <a:ext cx="530077" cy="706769"/>
          </a:xfrm>
          <a:prstGeom prst="rect">
            <a:avLst/>
          </a:prstGeom>
        </p:spPr>
      </p:pic>
      <p:sp>
        <p:nvSpPr>
          <p:cNvPr id="14" name="橢圓形圖說文字 13"/>
          <p:cNvSpPr/>
          <p:nvPr/>
        </p:nvSpPr>
        <p:spPr>
          <a:xfrm>
            <a:off x="5393666" y="339502"/>
            <a:ext cx="3430138" cy="1749087"/>
          </a:xfrm>
          <a:prstGeom prst="wedgeEllipseCallout">
            <a:avLst>
              <a:gd name="adj1" fmla="val -26"/>
              <a:gd name="adj2" fmla="val 71871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311B773-B089-694C-A7C2-C89C7E1A7185}"/>
              </a:ext>
            </a:extLst>
          </p:cNvPr>
          <p:cNvSpPr txBox="1"/>
          <p:nvPr/>
        </p:nvSpPr>
        <p:spPr>
          <a:xfrm>
            <a:off x="179512" y="1523330"/>
            <a:ext cx="51125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當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果汁機裡的刀刃轉動起來</a:t>
            </a:r>
            <a:r>
              <a:rPr kumimoji="1"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的時候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kumimoji="1"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我彷彿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又嗅到了童年水果的味道。</a:t>
            </a:r>
            <a:r>
              <a:rPr kumimoji="1" lang="zh-TW" altLang="en-US" sz="2400" dirty="0">
                <a:solidFill>
                  <a:srgbClr val="00B0F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我記得爸爸參加公司抽獎，帶了一臺果汁機回來，媽媽特地從市場買回許多黃綠色的軟芭樂。</a:t>
            </a:r>
            <a:r>
              <a:rPr kumimoji="1" lang="en-US" altLang="zh-TW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那時候的芭樂也許不好看，但是真的好香啊！</a:t>
            </a:r>
            <a:endParaRPr kumimoji="1" lang="zh-TW" altLang="en-US" sz="2400" dirty="0">
              <a:latin typeface="Wawati SC" pitchFamily="82" charset="-122"/>
              <a:ea typeface="Wawati SC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480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5964" y="735546"/>
            <a:ext cx="9144000" cy="2322258"/>
          </a:xfrm>
          <a:prstGeom prst="rect">
            <a:avLst/>
          </a:prstGeom>
          <a:solidFill>
            <a:srgbClr val="FFFF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標題 5"/>
          <p:cNvSpPr>
            <a:spLocks noGrp="1"/>
          </p:cNvSpPr>
          <p:nvPr>
            <p:ph type="ctrTitle"/>
          </p:nvPr>
        </p:nvSpPr>
        <p:spPr>
          <a:xfrm>
            <a:off x="1331645" y="1167597"/>
            <a:ext cx="7799581" cy="1459985"/>
          </a:xfrm>
        </p:spPr>
        <p:txBody>
          <a:bodyPr>
            <a:noAutofit/>
          </a:bodyPr>
          <a:lstStyle/>
          <a:p>
            <a:r>
              <a:rPr lang="zh-TW" altLang="en-US" sz="60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某某人的○○</a:t>
            </a:r>
          </a:p>
        </p:txBody>
      </p:sp>
      <p:sp>
        <p:nvSpPr>
          <p:cNvPr id="7" name="副標題 6"/>
          <p:cNvSpPr>
            <a:spLocks noGrp="1"/>
          </p:cNvSpPr>
          <p:nvPr>
            <p:ph type="subTitle" idx="1"/>
          </p:nvPr>
        </p:nvSpPr>
        <p:spPr>
          <a:xfrm>
            <a:off x="2382165" y="3576414"/>
            <a:ext cx="3168352" cy="467190"/>
          </a:xfrm>
        </p:spPr>
        <p:txBody>
          <a:bodyPr>
            <a:noAutofit/>
          </a:bodyPr>
          <a:lstStyle/>
          <a:p>
            <a:r>
              <a:rPr lang="zh-TW" alt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飲食的美好回憶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06461"/>
            <a:ext cx="2278739" cy="3054334"/>
          </a:xfrm>
          <a:prstGeom prst="rect">
            <a:avLst/>
          </a:prstGeom>
        </p:spPr>
      </p:pic>
      <p:sp>
        <p:nvSpPr>
          <p:cNvPr id="3" name="橢圓形圖說文字 2"/>
          <p:cNvSpPr/>
          <p:nvPr/>
        </p:nvSpPr>
        <p:spPr>
          <a:xfrm>
            <a:off x="2411760" y="3193125"/>
            <a:ext cx="3024336" cy="1233768"/>
          </a:xfrm>
          <a:prstGeom prst="wedgeEllipseCallout">
            <a:avLst>
              <a:gd name="adj1" fmla="val -52829"/>
              <a:gd name="adj2" fmla="val 32279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3193125"/>
            <a:ext cx="870503" cy="835914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6871">
            <a:off x="6735974" y="3154687"/>
            <a:ext cx="639751" cy="559190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373" y="3791888"/>
            <a:ext cx="1191088" cy="977656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F9AB7D4E-EC21-5943-BAFE-B9B71E1B02E0}"/>
              </a:ext>
            </a:extLst>
          </p:cNvPr>
          <p:cNvSpPr txBox="1"/>
          <p:nvPr/>
        </p:nvSpPr>
        <p:spPr>
          <a:xfrm>
            <a:off x="744178" y="928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en-US" sz="2400" b="1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第二課短文寫作回顧</a:t>
            </a:r>
          </a:p>
        </p:txBody>
      </p:sp>
    </p:spTree>
    <p:extLst>
      <p:ext uri="{BB962C8B-B14F-4D97-AF65-F5344CB8AC3E}">
        <p14:creationId xmlns:p14="http://schemas.microsoft.com/office/powerpoint/2010/main" val="1937285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36" y="0"/>
            <a:ext cx="4392488" cy="5143500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367514" y="34279"/>
            <a:ext cx="4380449" cy="1102519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回憶事件的寫法</a:t>
            </a:r>
          </a:p>
        </p:txBody>
      </p:sp>
      <p:sp>
        <p:nvSpPr>
          <p:cNvPr id="12" name="副標題 4">
            <a:extLst>
              <a:ext uri="{FF2B5EF4-FFF2-40B4-BE49-F238E27FC236}">
                <a16:creationId xmlns:a16="http://schemas.microsoft.com/office/drawing/2014/main" id="{E118A60A-2436-224B-86FE-7F9E1B8CA262}"/>
              </a:ext>
            </a:extLst>
          </p:cNvPr>
          <p:cNvSpPr txBox="1">
            <a:spLocks/>
          </p:cNvSpPr>
          <p:nvPr/>
        </p:nvSpPr>
        <p:spPr>
          <a:xfrm>
            <a:off x="381525" y="3371167"/>
            <a:ext cx="4420510" cy="12436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★感受</a:t>
            </a:r>
            <a:endParaRPr lang="en-US" altLang="zh-TW" b="1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為什麼這個食物會成為你重要的飲食記憶？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2110AA2B-DE89-554B-A854-99E697B5B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3870">
            <a:off x="6080230" y="2287850"/>
            <a:ext cx="2236106" cy="2813976"/>
          </a:xfrm>
          <a:prstGeom prst="rect">
            <a:avLst/>
          </a:prstGeom>
        </p:spPr>
      </p:pic>
      <p:sp>
        <p:nvSpPr>
          <p:cNvPr id="13" name="橢圓形圖說文字 7">
            <a:extLst>
              <a:ext uri="{FF2B5EF4-FFF2-40B4-BE49-F238E27FC236}">
                <a16:creationId xmlns:a16="http://schemas.microsoft.com/office/drawing/2014/main" id="{2A047629-0B18-2845-82B0-D809A849FB84}"/>
              </a:ext>
            </a:extLst>
          </p:cNvPr>
          <p:cNvSpPr/>
          <p:nvPr/>
        </p:nvSpPr>
        <p:spPr>
          <a:xfrm>
            <a:off x="5436096" y="397911"/>
            <a:ext cx="2880320" cy="1477773"/>
          </a:xfrm>
          <a:prstGeom prst="wedgeEllipseCallout">
            <a:avLst>
              <a:gd name="adj1" fmla="val 750"/>
              <a:gd name="adj2" fmla="val 64343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副標題 4">
            <a:extLst>
              <a:ext uri="{FF2B5EF4-FFF2-40B4-BE49-F238E27FC236}">
                <a16:creationId xmlns:a16="http://schemas.microsoft.com/office/drawing/2014/main" id="{44F86BAF-B44C-4949-B779-DE043DBE3D81}"/>
              </a:ext>
            </a:extLst>
          </p:cNvPr>
          <p:cNvSpPr txBox="1">
            <a:spLocks/>
          </p:cNvSpPr>
          <p:nvPr/>
        </p:nvSpPr>
        <p:spPr>
          <a:xfrm>
            <a:off x="5387958" y="771550"/>
            <a:ext cx="3198977" cy="9651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三個描寫重點，</a:t>
            </a:r>
            <a:endParaRPr lang="en-US" altLang="zh-TW" sz="2000" b="1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少一個就不完整囉！</a:t>
            </a:r>
          </a:p>
        </p:txBody>
      </p:sp>
      <p:sp>
        <p:nvSpPr>
          <p:cNvPr id="15" name="副標題 4">
            <a:extLst>
              <a:ext uri="{FF2B5EF4-FFF2-40B4-BE49-F238E27FC236}">
                <a16:creationId xmlns:a16="http://schemas.microsoft.com/office/drawing/2014/main" id="{0D7D1CC8-7ABB-7548-A6AA-78C4A4D6A5EC}"/>
              </a:ext>
            </a:extLst>
          </p:cNvPr>
          <p:cNvSpPr txBox="1">
            <a:spLocks/>
          </p:cNvSpPr>
          <p:nvPr/>
        </p:nvSpPr>
        <p:spPr>
          <a:xfrm>
            <a:off x="381525" y="2115398"/>
            <a:ext cx="4420510" cy="12436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★經過</a:t>
            </a:r>
            <a:endParaRPr lang="en-US" altLang="zh-TW" b="1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這個食物是如何準備的呢？回憶的它的做法和步驟。</a:t>
            </a:r>
          </a:p>
        </p:txBody>
      </p:sp>
      <p:sp>
        <p:nvSpPr>
          <p:cNvPr id="16" name="副標題 4">
            <a:extLst>
              <a:ext uri="{FF2B5EF4-FFF2-40B4-BE49-F238E27FC236}">
                <a16:creationId xmlns:a16="http://schemas.microsoft.com/office/drawing/2014/main" id="{5E6B0AC0-E91A-DB4B-A541-C33BEAA0EE4F}"/>
              </a:ext>
            </a:extLst>
          </p:cNvPr>
          <p:cNvSpPr txBox="1">
            <a:spLocks/>
          </p:cNvSpPr>
          <p:nvPr/>
        </p:nvSpPr>
        <p:spPr>
          <a:xfrm>
            <a:off x="381525" y="871742"/>
            <a:ext cx="4420510" cy="12436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★原因</a:t>
            </a:r>
            <a:endParaRPr lang="en-US" altLang="zh-TW" b="1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這個食物是在什麼時候，因為什麼人、事、物而吃到的？</a:t>
            </a:r>
          </a:p>
        </p:txBody>
      </p:sp>
    </p:spTree>
    <p:extLst>
      <p:ext uri="{BB962C8B-B14F-4D97-AF65-F5344CB8AC3E}">
        <p14:creationId xmlns:p14="http://schemas.microsoft.com/office/powerpoint/2010/main" val="38410564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雲朵形 6"/>
          <p:cNvSpPr/>
          <p:nvPr/>
        </p:nvSpPr>
        <p:spPr>
          <a:xfrm>
            <a:off x="539552" y="847799"/>
            <a:ext cx="5832648" cy="2322258"/>
          </a:xfrm>
          <a:prstGeom prst="cloud">
            <a:avLst/>
          </a:prstGeom>
          <a:solidFill>
            <a:schemeClr val="accent5">
              <a:lumMod val="60000"/>
              <a:lumOff val="4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47564" y="1457669"/>
            <a:ext cx="5616624" cy="1102519"/>
          </a:xfrm>
        </p:spPr>
        <p:txBody>
          <a:bodyPr>
            <a:noAutofit/>
          </a:bodyPr>
          <a:lstStyle/>
          <a:p>
            <a:r>
              <a:rPr lang="zh-TW" altLang="en-US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第三段</a:t>
            </a:r>
            <a:br>
              <a:rPr lang="en-US" altLang="zh-TW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Ｑ</a:t>
            </a:r>
            <a:r>
              <a:rPr lang="en-US" altLang="zh-TW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3-1~3-3</a:t>
            </a:r>
            <a:endParaRPr lang="zh-TW" altLang="en-US" sz="5400" b="1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 rot="1002843">
            <a:off x="7086103" y="1561525"/>
            <a:ext cx="16203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GO!</a:t>
            </a:r>
            <a:endParaRPr lang="zh-TW" altLang="en-US" sz="44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704" y="2589954"/>
            <a:ext cx="1809322" cy="2162177"/>
          </a:xfrm>
          <a:prstGeom prst="rect">
            <a:avLst/>
          </a:prstGeom>
        </p:spPr>
      </p:pic>
      <p:sp>
        <p:nvSpPr>
          <p:cNvPr id="12" name="橢圓形圖說文字 11"/>
          <p:cNvSpPr/>
          <p:nvPr/>
        </p:nvSpPr>
        <p:spPr>
          <a:xfrm>
            <a:off x="6896502" y="1271079"/>
            <a:ext cx="1512168" cy="1233768"/>
          </a:xfrm>
          <a:prstGeom prst="wedgeEllipseCallout">
            <a:avLst>
              <a:gd name="adj1" fmla="val -19365"/>
              <a:gd name="adj2" fmla="val 61061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3170057"/>
            <a:ext cx="1217795" cy="1169407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1519216" y="3939877"/>
            <a:ext cx="752262" cy="657533"/>
          </a:xfrm>
          <a:prstGeom prst="rect">
            <a:avLst/>
          </a:prstGeom>
        </p:spPr>
      </p:pic>
      <p:pic>
        <p:nvPicPr>
          <p:cNvPr id="21" name="圖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7635">
            <a:off x="1772317" y="2922841"/>
            <a:ext cx="852724" cy="6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560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雲朵形 6"/>
          <p:cNvSpPr/>
          <p:nvPr/>
        </p:nvSpPr>
        <p:spPr>
          <a:xfrm>
            <a:off x="539552" y="847799"/>
            <a:ext cx="5832648" cy="2322258"/>
          </a:xfrm>
          <a:prstGeom prst="cloud">
            <a:avLst/>
          </a:prstGeom>
          <a:solidFill>
            <a:schemeClr val="accent5">
              <a:lumMod val="60000"/>
              <a:lumOff val="4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47564" y="1457669"/>
            <a:ext cx="5616624" cy="1102519"/>
          </a:xfrm>
        </p:spPr>
        <p:txBody>
          <a:bodyPr>
            <a:noAutofit/>
          </a:bodyPr>
          <a:lstStyle/>
          <a:p>
            <a:r>
              <a:rPr lang="zh-TW" altLang="en-US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</a:t>
            </a:r>
            <a:r>
              <a:rPr lang="zh-CN" altLang="en-US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zh-TW" altLang="en-US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段</a:t>
            </a:r>
            <a:br>
              <a:rPr lang="en-US" altLang="zh-TW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Ｑ</a:t>
            </a:r>
            <a:r>
              <a:rPr lang="en-US" altLang="zh-TW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TW" altLang="en-US" sz="5400" b="1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 rot="1002843">
            <a:off x="7086103" y="1561525"/>
            <a:ext cx="16203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GO!</a:t>
            </a:r>
            <a:endParaRPr lang="zh-TW" altLang="en-US" sz="44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704" y="2589954"/>
            <a:ext cx="1809322" cy="2162177"/>
          </a:xfrm>
          <a:prstGeom prst="rect">
            <a:avLst/>
          </a:prstGeom>
        </p:spPr>
      </p:pic>
      <p:sp>
        <p:nvSpPr>
          <p:cNvPr id="12" name="橢圓形圖說文字 11"/>
          <p:cNvSpPr/>
          <p:nvPr/>
        </p:nvSpPr>
        <p:spPr>
          <a:xfrm>
            <a:off x="6896502" y="1271079"/>
            <a:ext cx="1512168" cy="1233768"/>
          </a:xfrm>
          <a:prstGeom prst="wedgeEllipseCallout">
            <a:avLst>
              <a:gd name="adj1" fmla="val -19365"/>
              <a:gd name="adj2" fmla="val 61061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3170057"/>
            <a:ext cx="1217795" cy="1169407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1519216" y="3939877"/>
            <a:ext cx="752262" cy="657533"/>
          </a:xfrm>
          <a:prstGeom prst="rect">
            <a:avLst/>
          </a:prstGeom>
        </p:spPr>
      </p:pic>
      <p:pic>
        <p:nvPicPr>
          <p:cNvPr id="21" name="圖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7635">
            <a:off x="1772317" y="2922841"/>
            <a:ext cx="852724" cy="6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672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643415"/>
            <a:ext cx="3960440" cy="3476849"/>
          </a:xfrm>
          <a:prstGeom prst="rect">
            <a:avLst/>
          </a:prstGeom>
        </p:spPr>
      </p:pic>
      <p:sp>
        <p:nvSpPr>
          <p:cNvPr id="6" name="雲朵形 5"/>
          <p:cNvSpPr/>
          <p:nvPr/>
        </p:nvSpPr>
        <p:spPr>
          <a:xfrm>
            <a:off x="625759" y="627534"/>
            <a:ext cx="6624736" cy="2754306"/>
          </a:xfrm>
          <a:prstGeom prst="cloud">
            <a:avLst/>
          </a:prstGeom>
          <a:solidFill>
            <a:srgbClr val="FCB2C4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1273831" y="1489629"/>
            <a:ext cx="5976664" cy="1015566"/>
          </a:xfrm>
        </p:spPr>
        <p:txBody>
          <a:bodyPr>
            <a:noAutofit/>
          </a:bodyPr>
          <a:lstStyle/>
          <a:p>
            <a:pPr algn="l"/>
            <a:r>
              <a:rPr lang="en-US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Q3-1</a:t>
            </a:r>
            <a:r>
              <a:rPr lang="zh-TW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：這個食物你最想和誰一起品嘗？為什麼呢？</a:t>
            </a:r>
            <a:br>
              <a:rPr lang="zh-TW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endParaRPr lang="zh-TW" altLang="en-US" sz="2800" dirty="0">
              <a:solidFill>
                <a:schemeClr val="accent2">
                  <a:lumMod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988844" y="3422432"/>
            <a:ext cx="3203053" cy="1015566"/>
          </a:xfrm>
        </p:spPr>
        <p:txBody>
          <a:bodyPr>
            <a:no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我最想和</a:t>
            </a:r>
            <a:r>
              <a:rPr lang="en-US" altLang="zh-TW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○○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一起品嘗（料理名稱），因為</a:t>
            </a:r>
            <a:r>
              <a:rPr lang="en-US" altLang="zh-CN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endParaRPr lang="zh-TW" altLang="en-US" sz="20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橢圓形圖說文字 6"/>
          <p:cNvSpPr/>
          <p:nvPr/>
        </p:nvSpPr>
        <p:spPr>
          <a:xfrm>
            <a:off x="2123727" y="3090878"/>
            <a:ext cx="2952557" cy="1373975"/>
          </a:xfrm>
          <a:prstGeom prst="wedgeEllipseCallout">
            <a:avLst>
              <a:gd name="adj1" fmla="val 35949"/>
              <a:gd name="adj2" fmla="val 51603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8326">
            <a:off x="6265185" y="3365925"/>
            <a:ext cx="502063" cy="43884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1434275" y="3188127"/>
            <a:ext cx="498674" cy="435878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6918">
            <a:off x="413825" y="3470582"/>
            <a:ext cx="1086848" cy="949986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6631784" y="630219"/>
            <a:ext cx="752262" cy="65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8272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643415"/>
            <a:ext cx="3960440" cy="3476849"/>
          </a:xfrm>
          <a:prstGeom prst="rect">
            <a:avLst/>
          </a:prstGeom>
        </p:spPr>
      </p:pic>
      <p:sp>
        <p:nvSpPr>
          <p:cNvPr id="6" name="雲朵形 5"/>
          <p:cNvSpPr/>
          <p:nvPr/>
        </p:nvSpPr>
        <p:spPr>
          <a:xfrm>
            <a:off x="625759" y="627534"/>
            <a:ext cx="6624736" cy="2754306"/>
          </a:xfrm>
          <a:prstGeom prst="cloud">
            <a:avLst/>
          </a:prstGeom>
          <a:solidFill>
            <a:srgbClr val="FCB2C4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1273831" y="2196981"/>
            <a:ext cx="5976664" cy="655721"/>
          </a:xfrm>
        </p:spPr>
        <p:txBody>
          <a:bodyPr>
            <a:noAutofit/>
          </a:bodyPr>
          <a:lstStyle/>
          <a:p>
            <a:pPr algn="l"/>
            <a:r>
              <a:rPr lang="en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Q3-2</a:t>
            </a:r>
            <a:r>
              <a:rPr lang="zh-TW" altLang="en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在等待這個食物料理好的時間裡，你有什麼樣的心情？</a:t>
            </a:r>
            <a:br>
              <a:rPr lang="en-US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★使用句型「</a:t>
            </a:r>
            <a:r>
              <a:rPr lang="en-US" altLang="zh-TW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就像</a:t>
            </a:r>
            <a:r>
              <a:rPr lang="en-US" altLang="zh-TW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」腦海裡有什麼樣的畫面呢？</a:t>
            </a:r>
            <a:b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br>
              <a:rPr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br>
              <a:rPr lang="zh-TW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endParaRPr lang="zh-TW" altLang="en-US" sz="2800" dirty="0">
              <a:solidFill>
                <a:schemeClr val="accent2">
                  <a:lumMod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2139509" y="3279994"/>
            <a:ext cx="2952558" cy="1031931"/>
          </a:xfrm>
        </p:spPr>
        <p:txBody>
          <a:bodyPr>
            <a:no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在等待（食物名稱）料理好的時候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，我的心情就像</a:t>
            </a:r>
            <a:r>
              <a:rPr lang="en-US" altLang="zh-CN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endParaRPr lang="zh-TW" altLang="en-US" sz="20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橢圓形圖說文字 6"/>
          <p:cNvSpPr/>
          <p:nvPr/>
        </p:nvSpPr>
        <p:spPr>
          <a:xfrm>
            <a:off x="2123727" y="2931790"/>
            <a:ext cx="2952557" cy="1533063"/>
          </a:xfrm>
          <a:prstGeom prst="wedgeEllipseCallout">
            <a:avLst>
              <a:gd name="adj1" fmla="val 35949"/>
              <a:gd name="adj2" fmla="val 51603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8326">
            <a:off x="6265185" y="3365925"/>
            <a:ext cx="502063" cy="43884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1434275" y="3188127"/>
            <a:ext cx="498674" cy="435878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6918">
            <a:off x="413825" y="3470582"/>
            <a:ext cx="1086848" cy="949986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6631784" y="630219"/>
            <a:ext cx="752262" cy="65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0394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643415"/>
            <a:ext cx="3960440" cy="3476849"/>
          </a:xfrm>
          <a:prstGeom prst="rect">
            <a:avLst/>
          </a:prstGeom>
        </p:spPr>
      </p:pic>
      <p:sp>
        <p:nvSpPr>
          <p:cNvPr id="6" name="雲朵形 5"/>
          <p:cNvSpPr/>
          <p:nvPr/>
        </p:nvSpPr>
        <p:spPr>
          <a:xfrm>
            <a:off x="625759" y="627534"/>
            <a:ext cx="6624736" cy="2754306"/>
          </a:xfrm>
          <a:prstGeom prst="cloud">
            <a:avLst/>
          </a:prstGeom>
          <a:solidFill>
            <a:srgbClr val="FCB2C4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1273831" y="2312750"/>
            <a:ext cx="5976664" cy="655721"/>
          </a:xfrm>
        </p:spPr>
        <p:txBody>
          <a:bodyPr>
            <a:noAutofit/>
          </a:bodyPr>
          <a:lstStyle/>
          <a:p>
            <a:pPr algn="l"/>
            <a:r>
              <a:rPr lang="en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Q3-3</a:t>
            </a:r>
            <a:r>
              <a:rPr lang="zh-TW" altLang="en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這個食物要怎麼品嘗才好吃？</a:t>
            </a:r>
            <a:br>
              <a:rPr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★請你參考第五段，用「一邊</a:t>
            </a:r>
            <a:r>
              <a:rPr lang="en-US" altLang="zh-TW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一邊想像</a:t>
            </a:r>
            <a:r>
              <a:rPr lang="en-US" altLang="zh-TW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」寫出品嘗時的情境。</a:t>
            </a:r>
            <a:b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br>
              <a:rPr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br>
              <a:rPr lang="zh-TW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endParaRPr lang="zh-TW" altLang="en-US" sz="2800" dirty="0">
              <a:solidFill>
                <a:schemeClr val="accent2">
                  <a:lumMod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2143453" y="3351184"/>
            <a:ext cx="2952558" cy="1031931"/>
          </a:xfrm>
        </p:spPr>
        <p:txBody>
          <a:bodyPr>
            <a:no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我和</a:t>
            </a:r>
            <a:r>
              <a:rPr lang="en-US" altLang="zh-TW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○○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一邊品嘗（食物名稱）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，一邊想像</a:t>
            </a:r>
            <a:r>
              <a:rPr lang="en-US" altLang="zh-CN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endParaRPr lang="zh-TW" altLang="en-US" sz="20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橢圓形圖說文字 6"/>
          <p:cNvSpPr/>
          <p:nvPr/>
        </p:nvSpPr>
        <p:spPr>
          <a:xfrm>
            <a:off x="2123727" y="2931790"/>
            <a:ext cx="2952557" cy="1533063"/>
          </a:xfrm>
          <a:prstGeom prst="wedgeEllipseCallout">
            <a:avLst>
              <a:gd name="adj1" fmla="val 35949"/>
              <a:gd name="adj2" fmla="val 51603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8326">
            <a:off x="6265185" y="3365925"/>
            <a:ext cx="502063" cy="43884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1434275" y="3188127"/>
            <a:ext cx="498674" cy="435878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6918">
            <a:off x="413825" y="3470582"/>
            <a:ext cx="1086848" cy="949986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6631784" y="630219"/>
            <a:ext cx="752262" cy="65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8186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9512" y="555526"/>
            <a:ext cx="1944216" cy="864096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04" y="555526"/>
            <a:ext cx="2026568" cy="936104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第五段</a:t>
            </a:r>
            <a:endParaRPr lang="zh-TW" altLang="en-US" sz="2800" b="1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369" y="2549211"/>
            <a:ext cx="2794732" cy="256488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25190" y="814225"/>
            <a:ext cx="28661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想像食材的來源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是經過泥土、陽光、星空的滋養變成香濃多汁的鳳梨。</a:t>
            </a: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366" y="202141"/>
            <a:ext cx="530077" cy="706769"/>
          </a:xfrm>
          <a:prstGeom prst="rect">
            <a:avLst/>
          </a:prstGeom>
        </p:spPr>
      </p:pic>
      <p:sp>
        <p:nvSpPr>
          <p:cNvPr id="14" name="橢圓形圖說文字 13"/>
          <p:cNvSpPr/>
          <p:nvPr/>
        </p:nvSpPr>
        <p:spPr>
          <a:xfrm>
            <a:off x="5393666" y="555526"/>
            <a:ext cx="3430138" cy="1533063"/>
          </a:xfrm>
          <a:prstGeom prst="wedgeEllipseCallout">
            <a:avLst>
              <a:gd name="adj1" fmla="val -26"/>
              <a:gd name="adj2" fmla="val 71871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311B773-B089-694C-A7C2-C89C7E1A7185}"/>
              </a:ext>
            </a:extLst>
          </p:cNvPr>
          <p:cNvSpPr txBox="1"/>
          <p:nvPr/>
        </p:nvSpPr>
        <p:spPr>
          <a:xfrm>
            <a:off x="179512" y="1614444"/>
            <a:ext cx="51125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讓他們</a:t>
            </a:r>
            <a:r>
              <a:rPr kumimoji="1"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一邊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啜飲</a:t>
            </a:r>
            <a:r>
              <a:rPr kumimoji="1"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一邊想像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植物從泥土裡生成，開花之後結果，那果實慢慢生長，在陽光照射下變得甜蜜，在黑夜星空裡變得堅強，終於成為一顆美好的果實，才能噴發出這樣濃烈的香氣，才能流淌出如此豐沛的汁液。</a:t>
            </a:r>
            <a:endParaRPr kumimoji="1" lang="zh-TW" altLang="en-US" sz="2400" dirty="0">
              <a:latin typeface="Wawati SC" pitchFamily="82" charset="-122"/>
              <a:ea typeface="Wawati SC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58452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874811"/>
            <a:ext cx="9144000" cy="1872208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1980" y="1063482"/>
            <a:ext cx="7772400" cy="1494866"/>
          </a:xfrm>
        </p:spPr>
        <p:txBody>
          <a:bodyPr>
            <a:noAutofit/>
          </a:bodyPr>
          <a:lstStyle/>
          <a:p>
            <a:r>
              <a:rPr lang="zh-TW" altLang="en-US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我心目中的夢幻美食</a:t>
            </a: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4058667" y="3536818"/>
            <a:ext cx="2624336" cy="493572"/>
          </a:xfrm>
        </p:spPr>
        <p:txBody>
          <a:bodyPr>
            <a:noAutofit/>
          </a:bodyPr>
          <a:lstStyle/>
          <a:p>
            <a:r>
              <a:rPr lang="zh-TW" alt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飲食的想像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2432855"/>
            <a:ext cx="1731834" cy="2420029"/>
          </a:xfrm>
          <a:prstGeom prst="rect">
            <a:avLst/>
          </a:prstGeom>
        </p:spPr>
      </p:pic>
      <p:sp>
        <p:nvSpPr>
          <p:cNvPr id="10" name="橢圓形圖說文字 9"/>
          <p:cNvSpPr/>
          <p:nvPr/>
        </p:nvSpPr>
        <p:spPr>
          <a:xfrm>
            <a:off x="3851920" y="3219822"/>
            <a:ext cx="3142106" cy="1135573"/>
          </a:xfrm>
          <a:prstGeom prst="wedgeEllipseCallout">
            <a:avLst>
              <a:gd name="adj1" fmla="val 46819"/>
              <a:gd name="adj2" fmla="val -35838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8" name="圖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565323"/>
            <a:ext cx="1191088" cy="977656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8598">
            <a:off x="228802" y="2295583"/>
            <a:ext cx="1373792" cy="1127621"/>
          </a:xfrm>
          <a:prstGeom prst="rect">
            <a:avLst/>
          </a:prstGeom>
        </p:spPr>
      </p:pic>
      <p:pic>
        <p:nvPicPr>
          <p:cNvPr id="20" name="圖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6975">
            <a:off x="6919261" y="303639"/>
            <a:ext cx="1522477" cy="1249663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 rot="995372">
            <a:off x="294303" y="2435756"/>
            <a:ext cx="12427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炸蝦</a:t>
            </a:r>
            <a:endParaRPr lang="en-US" altLang="zh-TW" sz="2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天婦羅</a:t>
            </a:r>
          </a:p>
        </p:txBody>
      </p:sp>
      <p:sp>
        <p:nvSpPr>
          <p:cNvPr id="6" name="文字方塊 5"/>
          <p:cNvSpPr txBox="1"/>
          <p:nvPr/>
        </p:nvSpPr>
        <p:spPr>
          <a:xfrm>
            <a:off x="2221506" y="3833796"/>
            <a:ext cx="85151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鬆餅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7074508" y="522871"/>
            <a:ext cx="121198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番茄義大利麵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23CE50FE-A1D9-9C4C-B503-CFF7643071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493" y="2571750"/>
            <a:ext cx="1191088" cy="977656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26B4BA70-F733-B44A-A0C7-0FF9355BADCE}"/>
              </a:ext>
            </a:extLst>
          </p:cNvPr>
          <p:cNvSpPr txBox="1"/>
          <p:nvPr/>
        </p:nvSpPr>
        <p:spPr>
          <a:xfrm>
            <a:off x="2990279" y="2871603"/>
            <a:ext cx="85151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拉麵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971DCA82-D99C-CA44-B9F0-F9B875615FB0}"/>
              </a:ext>
            </a:extLst>
          </p:cNvPr>
          <p:cNvSpPr txBox="1"/>
          <p:nvPr/>
        </p:nvSpPr>
        <p:spPr>
          <a:xfrm>
            <a:off x="744178" y="9284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en-US" sz="2400" b="1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第三課短文寫作回顧</a:t>
            </a:r>
          </a:p>
        </p:txBody>
      </p:sp>
    </p:spTree>
    <p:extLst>
      <p:ext uri="{BB962C8B-B14F-4D97-AF65-F5344CB8AC3E}">
        <p14:creationId xmlns:p14="http://schemas.microsoft.com/office/powerpoint/2010/main" val="39439886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36" y="0"/>
            <a:ext cx="4392488" cy="5143500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367514" y="34279"/>
            <a:ext cx="4380449" cy="1102519"/>
          </a:xfrm>
        </p:spPr>
        <p:txBody>
          <a:bodyPr>
            <a:normAutofit/>
          </a:bodyPr>
          <a:lstStyle/>
          <a:p>
            <a:r>
              <a:rPr lang="zh-TW" altLang="en-US" sz="4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飲食的想像</a:t>
            </a: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6767" y="1171514"/>
            <a:ext cx="4824536" cy="432048"/>
          </a:xfrm>
        </p:spPr>
        <p:txBody>
          <a:bodyPr>
            <a:normAutofit fontScale="85000" lnSpcReduction="20000"/>
          </a:bodyPr>
          <a:lstStyle/>
          <a:p>
            <a:r>
              <a:rPr lang="zh-TW" altLang="en-US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★從料理的過程想像</a:t>
            </a:r>
          </a:p>
        </p:txBody>
      </p:sp>
      <p:sp>
        <p:nvSpPr>
          <p:cNvPr id="10" name="副標題 4">
            <a:extLst>
              <a:ext uri="{FF2B5EF4-FFF2-40B4-BE49-F238E27FC236}">
                <a16:creationId xmlns:a16="http://schemas.microsoft.com/office/drawing/2014/main" id="{A0BB65E8-442D-C548-80C4-AAFA8AC222E8}"/>
              </a:ext>
            </a:extLst>
          </p:cNvPr>
          <p:cNvSpPr txBox="1">
            <a:spLocks/>
          </p:cNvSpPr>
          <p:nvPr/>
        </p:nvSpPr>
        <p:spPr>
          <a:xfrm>
            <a:off x="16767" y="17898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★從食材的來源想像</a:t>
            </a:r>
          </a:p>
        </p:txBody>
      </p:sp>
      <p:sp>
        <p:nvSpPr>
          <p:cNvPr id="11" name="副標題 4">
            <a:extLst>
              <a:ext uri="{FF2B5EF4-FFF2-40B4-BE49-F238E27FC236}">
                <a16:creationId xmlns:a16="http://schemas.microsoft.com/office/drawing/2014/main" id="{C17CD477-8B4B-BE4B-84EB-3165FB327C35}"/>
              </a:ext>
            </a:extLst>
          </p:cNvPr>
          <p:cNvSpPr txBox="1">
            <a:spLocks/>
          </p:cNvSpPr>
          <p:nvPr/>
        </p:nvSpPr>
        <p:spPr>
          <a:xfrm>
            <a:off x="16767" y="30265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★從味覺的感受想像</a:t>
            </a:r>
          </a:p>
        </p:txBody>
      </p:sp>
      <p:sp>
        <p:nvSpPr>
          <p:cNvPr id="12" name="副標題 4">
            <a:extLst>
              <a:ext uri="{FF2B5EF4-FFF2-40B4-BE49-F238E27FC236}">
                <a16:creationId xmlns:a16="http://schemas.microsoft.com/office/drawing/2014/main" id="{E118A60A-2436-224B-86FE-7F9E1B8CA262}"/>
              </a:ext>
            </a:extLst>
          </p:cNvPr>
          <p:cNvSpPr txBox="1">
            <a:spLocks/>
          </p:cNvSpPr>
          <p:nvPr/>
        </p:nvSpPr>
        <p:spPr>
          <a:xfrm>
            <a:off x="16767" y="240821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★從食物的外觀想像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3D2F78B3-C6D6-2F4B-8F51-0EEFFDF1AC2B}"/>
              </a:ext>
            </a:extLst>
          </p:cNvPr>
          <p:cNvSpPr txBox="1"/>
          <p:nvPr/>
        </p:nvSpPr>
        <p:spPr>
          <a:xfrm>
            <a:off x="4869325" y="123478"/>
            <a:ext cx="390716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☆</a:t>
            </a:r>
            <a:r>
              <a:rPr kumimoji="1" lang="zh-CN" altLang="en-US" sz="2400" b="1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視覺</a:t>
            </a:r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的想像：</a:t>
            </a:r>
            <a:endParaRPr kumimoji="1" lang="en-US" altLang="zh-CN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熱氣蒸騰的樣子像</a:t>
            </a:r>
            <a:r>
              <a:rPr kumimoji="1" lang="en-US" altLang="zh-CN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</a:p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endParaRPr kumimoji="1" lang="en-US" altLang="zh-CN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食材燉煮的樣子像</a:t>
            </a:r>
            <a:r>
              <a:rPr kumimoji="1" lang="en-US" altLang="zh-CN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</a:p>
          <a:p>
            <a:endParaRPr kumimoji="1"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en-US" altLang="zh-TW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</a:p>
          <a:p>
            <a:r>
              <a:rPr kumimoji="1" lang="en-US" altLang="zh-TW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☆</a:t>
            </a:r>
            <a:r>
              <a:rPr kumimoji="1" lang="zh-CN" altLang="en-US" sz="2400" b="1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聽覺</a:t>
            </a:r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的想像：</a:t>
            </a:r>
            <a:endParaRPr kumimoji="1" lang="en-US" altLang="zh-CN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油炸的聲音（滋滋）</a:t>
            </a:r>
            <a:endParaRPr kumimoji="1"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kumimoji="1"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水滾的聲音（咕嚕）</a:t>
            </a:r>
            <a:endParaRPr kumimoji="1"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br>
              <a:rPr kumimoji="1" lang="en-US" altLang="zh-TW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炒菜的聲音（刷刷）</a:t>
            </a:r>
            <a:endParaRPr kumimoji="1" lang="en-US" altLang="zh-CN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kumimoji="1" lang="en-US" altLang="zh-CN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802928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36" y="0"/>
            <a:ext cx="4392488" cy="5143500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367514" y="34279"/>
            <a:ext cx="4380449" cy="1102519"/>
          </a:xfrm>
        </p:spPr>
        <p:txBody>
          <a:bodyPr>
            <a:normAutofit/>
          </a:bodyPr>
          <a:lstStyle/>
          <a:p>
            <a:r>
              <a:rPr lang="zh-TW" altLang="en-US" sz="4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飲食的想像</a:t>
            </a: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6767" y="1171514"/>
            <a:ext cx="4824536" cy="432048"/>
          </a:xfrm>
        </p:spPr>
        <p:txBody>
          <a:bodyPr>
            <a:normAutofit fontScale="85000" lnSpcReduction="20000"/>
          </a:bodyPr>
          <a:lstStyle/>
          <a:p>
            <a:r>
              <a:rPr lang="zh-TW" altLang="en-US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★從料理的過程想像</a:t>
            </a:r>
          </a:p>
        </p:txBody>
      </p:sp>
      <p:sp>
        <p:nvSpPr>
          <p:cNvPr id="10" name="副標題 4">
            <a:extLst>
              <a:ext uri="{FF2B5EF4-FFF2-40B4-BE49-F238E27FC236}">
                <a16:creationId xmlns:a16="http://schemas.microsoft.com/office/drawing/2014/main" id="{A0BB65E8-442D-C548-80C4-AAFA8AC222E8}"/>
              </a:ext>
            </a:extLst>
          </p:cNvPr>
          <p:cNvSpPr txBox="1">
            <a:spLocks/>
          </p:cNvSpPr>
          <p:nvPr/>
        </p:nvSpPr>
        <p:spPr>
          <a:xfrm>
            <a:off x="16767" y="17898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★從食材的來源想像</a:t>
            </a:r>
          </a:p>
        </p:txBody>
      </p:sp>
      <p:sp>
        <p:nvSpPr>
          <p:cNvPr id="11" name="副標題 4">
            <a:extLst>
              <a:ext uri="{FF2B5EF4-FFF2-40B4-BE49-F238E27FC236}">
                <a16:creationId xmlns:a16="http://schemas.microsoft.com/office/drawing/2014/main" id="{C17CD477-8B4B-BE4B-84EB-3165FB327C35}"/>
              </a:ext>
            </a:extLst>
          </p:cNvPr>
          <p:cNvSpPr txBox="1">
            <a:spLocks/>
          </p:cNvSpPr>
          <p:nvPr/>
        </p:nvSpPr>
        <p:spPr>
          <a:xfrm>
            <a:off x="16767" y="30265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★從味覺的感受想像</a:t>
            </a:r>
          </a:p>
        </p:txBody>
      </p:sp>
      <p:sp>
        <p:nvSpPr>
          <p:cNvPr id="12" name="副標題 4">
            <a:extLst>
              <a:ext uri="{FF2B5EF4-FFF2-40B4-BE49-F238E27FC236}">
                <a16:creationId xmlns:a16="http://schemas.microsoft.com/office/drawing/2014/main" id="{E118A60A-2436-224B-86FE-7F9E1B8CA262}"/>
              </a:ext>
            </a:extLst>
          </p:cNvPr>
          <p:cNvSpPr txBox="1">
            <a:spLocks/>
          </p:cNvSpPr>
          <p:nvPr/>
        </p:nvSpPr>
        <p:spPr>
          <a:xfrm>
            <a:off x="16767" y="240821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★從食物的外觀想像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3D2F78B3-C6D6-2F4B-8F51-0EEFFDF1AC2B}"/>
              </a:ext>
            </a:extLst>
          </p:cNvPr>
          <p:cNvSpPr txBox="1"/>
          <p:nvPr/>
        </p:nvSpPr>
        <p:spPr>
          <a:xfrm>
            <a:off x="4869325" y="123478"/>
            <a:ext cx="390716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☆</a:t>
            </a:r>
            <a:r>
              <a:rPr kumimoji="1" lang="zh-CN" altLang="en-US" sz="2400" b="1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視覺</a:t>
            </a:r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的想像：</a:t>
            </a:r>
            <a:endParaRPr kumimoji="1" lang="en-US" altLang="zh-CN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熱氣蒸騰的樣子像</a:t>
            </a:r>
            <a:r>
              <a:rPr kumimoji="1" lang="en-US" altLang="zh-CN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</a:p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TW" altLang="en-US" sz="20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仙境、神秘國度、雲端</a:t>
            </a:r>
            <a:endParaRPr kumimoji="1" lang="en-US" altLang="zh-CN" sz="2000" dirty="0">
              <a:solidFill>
                <a:schemeClr val="accent5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食材燉煮的樣子像</a:t>
            </a:r>
            <a:r>
              <a:rPr kumimoji="1" lang="en-US" altLang="zh-CN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</a:p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TW" altLang="en-US" sz="20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泡澡、悠遊、洗溫泉</a:t>
            </a:r>
          </a:p>
          <a:p>
            <a:r>
              <a:rPr kumimoji="1" lang="en-US" altLang="zh-TW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</a:p>
          <a:p>
            <a:r>
              <a:rPr kumimoji="1" lang="en-US" altLang="zh-TW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☆</a:t>
            </a:r>
            <a:r>
              <a:rPr kumimoji="1" lang="zh-CN" altLang="en-US" sz="2400" b="1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聽覺</a:t>
            </a:r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的想像：</a:t>
            </a:r>
            <a:endParaRPr kumimoji="1" lang="en-US" altLang="zh-CN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油炸的聲音（滋滋）</a:t>
            </a:r>
            <a:endParaRPr kumimoji="1"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TW" altLang="en-US" sz="20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演奏會、開派對</a:t>
            </a:r>
            <a:endParaRPr kumimoji="1" lang="en-US" altLang="zh-TW" sz="2000" dirty="0">
              <a:solidFill>
                <a:schemeClr val="accent5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水滾的聲音（咕嚕）</a:t>
            </a:r>
            <a:endParaRPr kumimoji="1"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TW" altLang="en-US" sz="20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火山爆發</a:t>
            </a:r>
            <a:br>
              <a:rPr kumimoji="1" lang="en-US" altLang="zh-TW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炒菜的聲音（刷刷）</a:t>
            </a:r>
            <a:endParaRPr kumimoji="1" lang="en-US" altLang="zh-CN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r>
              <a:rPr kumimoji="1" lang="zh-CN" altLang="en-US" sz="20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風吹拂落葉</a:t>
            </a:r>
            <a:endParaRPr kumimoji="1" lang="en-US" altLang="zh-CN" sz="2000" dirty="0">
              <a:solidFill>
                <a:schemeClr val="accent5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kumimoji="1" lang="en-US" altLang="zh-CN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089931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36" y="0"/>
            <a:ext cx="4392488" cy="5143500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367514" y="34279"/>
            <a:ext cx="4380449" cy="1102519"/>
          </a:xfrm>
        </p:spPr>
        <p:txBody>
          <a:bodyPr>
            <a:normAutofit/>
          </a:bodyPr>
          <a:lstStyle/>
          <a:p>
            <a:r>
              <a:rPr lang="zh-TW" altLang="en-US" sz="4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飲食的想像</a:t>
            </a: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6767" y="1171514"/>
            <a:ext cx="4824536" cy="432048"/>
          </a:xfrm>
        </p:spPr>
        <p:txBody>
          <a:bodyPr>
            <a:normAutofit fontScale="85000" lnSpcReduction="20000"/>
          </a:bodyPr>
          <a:lstStyle/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★從料理的過程想像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3870">
            <a:off x="7387229" y="2947051"/>
            <a:ext cx="1577142" cy="1984718"/>
          </a:xfrm>
          <a:prstGeom prst="rect">
            <a:avLst/>
          </a:prstGeom>
        </p:spPr>
      </p:pic>
      <p:sp>
        <p:nvSpPr>
          <p:cNvPr id="10" name="副標題 4">
            <a:extLst>
              <a:ext uri="{FF2B5EF4-FFF2-40B4-BE49-F238E27FC236}">
                <a16:creationId xmlns:a16="http://schemas.microsoft.com/office/drawing/2014/main" id="{A0BB65E8-442D-C548-80C4-AAFA8AC222E8}"/>
              </a:ext>
            </a:extLst>
          </p:cNvPr>
          <p:cNvSpPr txBox="1">
            <a:spLocks/>
          </p:cNvSpPr>
          <p:nvPr/>
        </p:nvSpPr>
        <p:spPr>
          <a:xfrm>
            <a:off x="16767" y="17898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★從食材的來源想像</a:t>
            </a:r>
          </a:p>
        </p:txBody>
      </p:sp>
      <p:sp>
        <p:nvSpPr>
          <p:cNvPr id="11" name="副標題 4">
            <a:extLst>
              <a:ext uri="{FF2B5EF4-FFF2-40B4-BE49-F238E27FC236}">
                <a16:creationId xmlns:a16="http://schemas.microsoft.com/office/drawing/2014/main" id="{C17CD477-8B4B-BE4B-84EB-3165FB327C35}"/>
              </a:ext>
            </a:extLst>
          </p:cNvPr>
          <p:cNvSpPr txBox="1">
            <a:spLocks/>
          </p:cNvSpPr>
          <p:nvPr/>
        </p:nvSpPr>
        <p:spPr>
          <a:xfrm>
            <a:off x="16767" y="30265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★從味覺的感受想像</a:t>
            </a:r>
          </a:p>
        </p:txBody>
      </p:sp>
      <p:sp>
        <p:nvSpPr>
          <p:cNvPr id="12" name="副標題 4">
            <a:extLst>
              <a:ext uri="{FF2B5EF4-FFF2-40B4-BE49-F238E27FC236}">
                <a16:creationId xmlns:a16="http://schemas.microsoft.com/office/drawing/2014/main" id="{E118A60A-2436-224B-86FE-7F9E1B8CA262}"/>
              </a:ext>
            </a:extLst>
          </p:cNvPr>
          <p:cNvSpPr txBox="1">
            <a:spLocks/>
          </p:cNvSpPr>
          <p:nvPr/>
        </p:nvSpPr>
        <p:spPr>
          <a:xfrm>
            <a:off x="16767" y="240821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★從食物的外觀想像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72256A50-8718-BB49-93D3-43E8312791AB}"/>
              </a:ext>
            </a:extLst>
          </p:cNvPr>
          <p:cNvSpPr txBox="1"/>
          <p:nvPr/>
        </p:nvSpPr>
        <p:spPr>
          <a:xfrm>
            <a:off x="4869325" y="411510"/>
            <a:ext cx="42746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☆想像</a:t>
            </a:r>
            <a:r>
              <a:rPr kumimoji="1" lang="zh-CN" altLang="en-US" sz="2400" b="1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還沒被料理前的食材</a:t>
            </a:r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原本的樣子，它可能會有哪些經歷？</a:t>
            </a:r>
            <a:endParaRPr kumimoji="1" lang="en-US" altLang="zh-CN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kumimoji="1" lang="en-US" altLang="zh-CN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想像玉米</a:t>
            </a:r>
            <a:r>
              <a:rPr kumimoji="1" lang="en-US" altLang="zh-CN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</a:p>
          <a:p>
            <a:endParaRPr kumimoji="1" lang="en-US" altLang="zh-CN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想像鮭魚</a:t>
            </a:r>
            <a:r>
              <a:rPr kumimoji="1" lang="en-US" altLang="zh-CN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</a:p>
          <a:p>
            <a:endParaRPr kumimoji="1" lang="en-US" altLang="zh-CN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想像鮮蝦</a:t>
            </a:r>
            <a:r>
              <a:rPr kumimoji="1" lang="en-US" altLang="zh-CN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</a:p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</a:t>
            </a:r>
            <a:endParaRPr kumimoji="1" lang="en-US" altLang="zh-CN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216832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36" y="0"/>
            <a:ext cx="4392488" cy="5143500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367514" y="34279"/>
            <a:ext cx="4380449" cy="1102519"/>
          </a:xfrm>
        </p:spPr>
        <p:txBody>
          <a:bodyPr>
            <a:normAutofit/>
          </a:bodyPr>
          <a:lstStyle/>
          <a:p>
            <a:r>
              <a:rPr lang="zh-TW" altLang="en-US" sz="4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飲食的想像</a:t>
            </a: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6767" y="1171514"/>
            <a:ext cx="4824536" cy="432048"/>
          </a:xfrm>
        </p:spPr>
        <p:txBody>
          <a:bodyPr>
            <a:normAutofit fontScale="85000" lnSpcReduction="20000"/>
          </a:bodyPr>
          <a:lstStyle/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★從料理的過程想像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3870">
            <a:off x="7387229" y="2947051"/>
            <a:ext cx="1577142" cy="1984718"/>
          </a:xfrm>
          <a:prstGeom prst="rect">
            <a:avLst/>
          </a:prstGeom>
        </p:spPr>
      </p:pic>
      <p:sp>
        <p:nvSpPr>
          <p:cNvPr id="10" name="副標題 4">
            <a:extLst>
              <a:ext uri="{FF2B5EF4-FFF2-40B4-BE49-F238E27FC236}">
                <a16:creationId xmlns:a16="http://schemas.microsoft.com/office/drawing/2014/main" id="{A0BB65E8-442D-C548-80C4-AAFA8AC222E8}"/>
              </a:ext>
            </a:extLst>
          </p:cNvPr>
          <p:cNvSpPr txBox="1">
            <a:spLocks/>
          </p:cNvSpPr>
          <p:nvPr/>
        </p:nvSpPr>
        <p:spPr>
          <a:xfrm>
            <a:off x="16767" y="17898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★從食材的來源想像</a:t>
            </a:r>
          </a:p>
        </p:txBody>
      </p:sp>
      <p:sp>
        <p:nvSpPr>
          <p:cNvPr id="11" name="副標題 4">
            <a:extLst>
              <a:ext uri="{FF2B5EF4-FFF2-40B4-BE49-F238E27FC236}">
                <a16:creationId xmlns:a16="http://schemas.microsoft.com/office/drawing/2014/main" id="{C17CD477-8B4B-BE4B-84EB-3165FB327C35}"/>
              </a:ext>
            </a:extLst>
          </p:cNvPr>
          <p:cNvSpPr txBox="1">
            <a:spLocks/>
          </p:cNvSpPr>
          <p:nvPr/>
        </p:nvSpPr>
        <p:spPr>
          <a:xfrm>
            <a:off x="16767" y="30265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★從味覺的感受想像</a:t>
            </a:r>
          </a:p>
        </p:txBody>
      </p:sp>
      <p:sp>
        <p:nvSpPr>
          <p:cNvPr id="12" name="副標題 4">
            <a:extLst>
              <a:ext uri="{FF2B5EF4-FFF2-40B4-BE49-F238E27FC236}">
                <a16:creationId xmlns:a16="http://schemas.microsoft.com/office/drawing/2014/main" id="{E118A60A-2436-224B-86FE-7F9E1B8CA262}"/>
              </a:ext>
            </a:extLst>
          </p:cNvPr>
          <p:cNvSpPr txBox="1">
            <a:spLocks/>
          </p:cNvSpPr>
          <p:nvPr/>
        </p:nvSpPr>
        <p:spPr>
          <a:xfrm>
            <a:off x="16767" y="240821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★從食物的外觀想像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D3BAD72-F9CA-2A48-AB6F-62938B2DA66D}"/>
              </a:ext>
            </a:extLst>
          </p:cNvPr>
          <p:cNvSpPr/>
          <p:nvPr/>
        </p:nvSpPr>
        <p:spPr>
          <a:xfrm>
            <a:off x="4841303" y="258139"/>
            <a:ext cx="430269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☆</a:t>
            </a:r>
            <a:r>
              <a:rPr kumimoji="1" lang="zh-CN" altLang="en-US" sz="2400" b="1" dirty="0">
                <a:solidFill>
                  <a:srgbClr val="4BACC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視覺</a:t>
            </a:r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的想像：</a:t>
            </a:r>
            <a:endParaRPr kumimoji="1" lang="en-US" altLang="zh-CN" sz="24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/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想像食物的外觀（形狀、大小、顏色）像什麼？</a:t>
            </a:r>
            <a:endParaRPr kumimoji="1" lang="en-US" altLang="zh-CN" sz="24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/>
            <a:endParaRPr kumimoji="1" lang="en-US" altLang="zh-CN" sz="24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/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圓圓的像</a:t>
            </a:r>
            <a:r>
              <a:rPr kumimoji="1" lang="en-US" altLang="zh-CN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</a:p>
          <a:p>
            <a:pPr lvl="0"/>
            <a:endParaRPr kumimoji="1" lang="en-US" altLang="zh-CN" sz="24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/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白白的像</a:t>
            </a:r>
            <a:r>
              <a:rPr kumimoji="1" lang="en-US" altLang="zh-CN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</a:p>
          <a:p>
            <a:pPr lvl="0"/>
            <a:endParaRPr kumimoji="1" lang="en-US" altLang="zh-CN" sz="24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/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長長的像</a:t>
            </a:r>
            <a:r>
              <a:rPr kumimoji="1" lang="en-US" altLang="zh-CN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</a:p>
          <a:p>
            <a:pPr lvl="0"/>
            <a:endParaRPr kumimoji="1" lang="en-US" altLang="zh-CN" sz="24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/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小小的像</a:t>
            </a:r>
            <a:r>
              <a:rPr kumimoji="1" lang="en-US" altLang="zh-CN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0784196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36" y="0"/>
            <a:ext cx="4392488" cy="5143500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367514" y="34279"/>
            <a:ext cx="4380449" cy="1102519"/>
          </a:xfrm>
        </p:spPr>
        <p:txBody>
          <a:bodyPr>
            <a:normAutofit/>
          </a:bodyPr>
          <a:lstStyle/>
          <a:p>
            <a:r>
              <a:rPr lang="zh-TW" altLang="en-US" sz="4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飲食的想像</a:t>
            </a: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6767" y="1171514"/>
            <a:ext cx="4824536" cy="432048"/>
          </a:xfrm>
        </p:spPr>
        <p:txBody>
          <a:bodyPr>
            <a:normAutofit fontScale="85000" lnSpcReduction="20000"/>
          </a:bodyPr>
          <a:lstStyle/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★從料理的過程想像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3870">
            <a:off x="7387229" y="2947051"/>
            <a:ext cx="1577142" cy="1984718"/>
          </a:xfrm>
          <a:prstGeom prst="rect">
            <a:avLst/>
          </a:prstGeom>
        </p:spPr>
      </p:pic>
      <p:sp>
        <p:nvSpPr>
          <p:cNvPr id="10" name="副標題 4">
            <a:extLst>
              <a:ext uri="{FF2B5EF4-FFF2-40B4-BE49-F238E27FC236}">
                <a16:creationId xmlns:a16="http://schemas.microsoft.com/office/drawing/2014/main" id="{A0BB65E8-442D-C548-80C4-AAFA8AC222E8}"/>
              </a:ext>
            </a:extLst>
          </p:cNvPr>
          <p:cNvSpPr txBox="1">
            <a:spLocks/>
          </p:cNvSpPr>
          <p:nvPr/>
        </p:nvSpPr>
        <p:spPr>
          <a:xfrm>
            <a:off x="16767" y="17898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★從食材的來源想像</a:t>
            </a:r>
          </a:p>
        </p:txBody>
      </p:sp>
      <p:sp>
        <p:nvSpPr>
          <p:cNvPr id="11" name="副標題 4">
            <a:extLst>
              <a:ext uri="{FF2B5EF4-FFF2-40B4-BE49-F238E27FC236}">
                <a16:creationId xmlns:a16="http://schemas.microsoft.com/office/drawing/2014/main" id="{C17CD477-8B4B-BE4B-84EB-3165FB327C35}"/>
              </a:ext>
            </a:extLst>
          </p:cNvPr>
          <p:cNvSpPr txBox="1">
            <a:spLocks/>
          </p:cNvSpPr>
          <p:nvPr/>
        </p:nvSpPr>
        <p:spPr>
          <a:xfrm>
            <a:off x="16767" y="30265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★從味覺的感受想像</a:t>
            </a:r>
          </a:p>
        </p:txBody>
      </p:sp>
      <p:sp>
        <p:nvSpPr>
          <p:cNvPr id="12" name="副標題 4">
            <a:extLst>
              <a:ext uri="{FF2B5EF4-FFF2-40B4-BE49-F238E27FC236}">
                <a16:creationId xmlns:a16="http://schemas.microsoft.com/office/drawing/2014/main" id="{E118A60A-2436-224B-86FE-7F9E1B8CA262}"/>
              </a:ext>
            </a:extLst>
          </p:cNvPr>
          <p:cNvSpPr txBox="1">
            <a:spLocks/>
          </p:cNvSpPr>
          <p:nvPr/>
        </p:nvSpPr>
        <p:spPr>
          <a:xfrm>
            <a:off x="16767" y="240821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★從食物的外觀想像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D3BAD72-F9CA-2A48-AB6F-62938B2DA66D}"/>
              </a:ext>
            </a:extLst>
          </p:cNvPr>
          <p:cNvSpPr/>
          <p:nvPr/>
        </p:nvSpPr>
        <p:spPr>
          <a:xfrm>
            <a:off x="4841303" y="258139"/>
            <a:ext cx="4302697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☆</a:t>
            </a:r>
            <a:r>
              <a:rPr kumimoji="1" lang="zh-CN" altLang="en-US" sz="2400" b="1" dirty="0">
                <a:solidFill>
                  <a:srgbClr val="4BACC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視覺</a:t>
            </a:r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的想像：</a:t>
            </a:r>
            <a:endParaRPr kumimoji="1" lang="en-US" altLang="zh-CN" sz="24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/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想像食物的外觀（形狀、大小、顏色）像什麼？</a:t>
            </a:r>
            <a:endParaRPr kumimoji="1" lang="en-US" altLang="zh-CN" sz="24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/>
            <a:endParaRPr kumimoji="1" lang="en-US" altLang="zh-CN" sz="24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/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圓圓的像</a:t>
            </a:r>
            <a:r>
              <a:rPr kumimoji="1" lang="en-US" altLang="zh-CN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</a:p>
          <a:p>
            <a:pPr lvl="0"/>
            <a:r>
              <a:rPr kumimoji="1" lang="zh-CN" altLang="en-US" sz="20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帽子、珍珠、寶石、氣球</a:t>
            </a:r>
            <a:endParaRPr kumimoji="1" lang="en-US" altLang="zh-CN" sz="2000" dirty="0">
              <a:solidFill>
                <a:schemeClr val="accent5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/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白白的像</a:t>
            </a:r>
            <a:r>
              <a:rPr kumimoji="1" lang="en-US" altLang="zh-CN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</a:p>
          <a:p>
            <a:pPr lvl="0"/>
            <a:r>
              <a:rPr kumimoji="1" lang="zh-CN" altLang="en-US" sz="20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白雲、棉花</a:t>
            </a:r>
            <a:endParaRPr kumimoji="1" lang="en-US" altLang="zh-CN" sz="2000" dirty="0">
              <a:solidFill>
                <a:schemeClr val="accent5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/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長長的像</a:t>
            </a:r>
            <a:r>
              <a:rPr kumimoji="1" lang="en-US" altLang="zh-CN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</a:p>
          <a:p>
            <a:pPr lvl="0"/>
            <a:r>
              <a:rPr kumimoji="1" lang="zh-CN" altLang="en-US" sz="20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秀髮、瀑布、絲線</a:t>
            </a:r>
            <a:endParaRPr kumimoji="1" lang="en-US" altLang="zh-CN" sz="2000" dirty="0">
              <a:solidFill>
                <a:schemeClr val="accent5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/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小小的像</a:t>
            </a:r>
            <a:r>
              <a:rPr kumimoji="1" lang="en-US" altLang="zh-CN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</a:p>
          <a:p>
            <a:pPr lvl="0"/>
            <a:r>
              <a:rPr kumimoji="1" lang="zh-CN" altLang="en-US" sz="20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玩具模型、藝術品</a:t>
            </a:r>
            <a:endParaRPr kumimoji="1" lang="en-US" altLang="zh-CN" sz="2000" dirty="0">
              <a:solidFill>
                <a:schemeClr val="accent5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55049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643415"/>
            <a:ext cx="3960440" cy="3476849"/>
          </a:xfrm>
          <a:prstGeom prst="rect">
            <a:avLst/>
          </a:prstGeom>
        </p:spPr>
      </p:pic>
      <p:sp>
        <p:nvSpPr>
          <p:cNvPr id="6" name="雲朵形 5"/>
          <p:cNvSpPr/>
          <p:nvPr/>
        </p:nvSpPr>
        <p:spPr>
          <a:xfrm>
            <a:off x="323528" y="267494"/>
            <a:ext cx="6926967" cy="3114346"/>
          </a:xfrm>
          <a:prstGeom prst="cloud">
            <a:avLst/>
          </a:prstGeom>
          <a:solidFill>
            <a:srgbClr val="FCB2C4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973035" y="1550858"/>
            <a:ext cx="6120680" cy="1015566"/>
          </a:xfrm>
        </p:spPr>
        <p:txBody>
          <a:bodyPr>
            <a:noAutofit/>
          </a:bodyPr>
          <a:lstStyle/>
          <a:p>
            <a:pPr algn="l"/>
            <a:r>
              <a:rPr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Ｑ</a:t>
            </a:r>
            <a:r>
              <a:rPr lang="en-US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</a:t>
            </a:r>
            <a:r>
              <a:rPr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：生活中送給你最好的味覺禮物是哪一個食物？</a:t>
            </a:r>
            <a:br>
              <a:rPr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★請你參考第一段，運用感官摹寫（視覺、味覺、嗅覺</a:t>
            </a:r>
            <a:r>
              <a:rPr lang="en-US" altLang="zh-TW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）描述它，最後用「這就是</a:t>
            </a:r>
            <a:r>
              <a:rPr lang="en-US" altLang="zh-TW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  <a:r>
              <a:rPr lang="zh-TW" altLang="en-US" sz="2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」寫出這個食物的名稱。 </a:t>
            </a:r>
            <a:br>
              <a:rPr lang="zh-TW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endParaRPr lang="zh-TW" altLang="en-US" sz="2800" dirty="0">
              <a:solidFill>
                <a:schemeClr val="accent2">
                  <a:lumMod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2161497" y="3406066"/>
            <a:ext cx="3203053" cy="1015566"/>
          </a:xfrm>
        </p:spPr>
        <p:txBody>
          <a:bodyPr>
            <a:noAutofit/>
          </a:bodyPr>
          <a:lstStyle/>
          <a:p>
            <a:r>
              <a:rPr lang="en-US" altLang="zh-TW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這就是（食物名稱），也是生活中送給我最好的味覺禮物。</a:t>
            </a:r>
          </a:p>
        </p:txBody>
      </p:sp>
      <p:sp>
        <p:nvSpPr>
          <p:cNvPr id="7" name="橢圓形圖說文字 6"/>
          <p:cNvSpPr/>
          <p:nvPr/>
        </p:nvSpPr>
        <p:spPr>
          <a:xfrm>
            <a:off x="2123727" y="3202984"/>
            <a:ext cx="3189816" cy="1261870"/>
          </a:xfrm>
          <a:prstGeom prst="wedgeEllipseCallout">
            <a:avLst>
              <a:gd name="adj1" fmla="val 35949"/>
              <a:gd name="adj2" fmla="val 51603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8326">
            <a:off x="6265185" y="3365925"/>
            <a:ext cx="502063" cy="43884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1434275" y="3188127"/>
            <a:ext cx="498674" cy="435878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6918">
            <a:off x="413825" y="3470582"/>
            <a:ext cx="1086848" cy="949986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6257460" y="202621"/>
            <a:ext cx="752262" cy="65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7865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36" y="0"/>
            <a:ext cx="4392488" cy="5143500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367514" y="34279"/>
            <a:ext cx="4380449" cy="1102519"/>
          </a:xfrm>
        </p:spPr>
        <p:txBody>
          <a:bodyPr>
            <a:normAutofit/>
          </a:bodyPr>
          <a:lstStyle/>
          <a:p>
            <a:r>
              <a:rPr lang="zh-TW" altLang="en-US" sz="4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飲食的想像</a:t>
            </a: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6767" y="1171514"/>
            <a:ext cx="4824536" cy="432048"/>
          </a:xfrm>
        </p:spPr>
        <p:txBody>
          <a:bodyPr>
            <a:normAutofit fontScale="85000" lnSpcReduction="20000"/>
          </a:bodyPr>
          <a:lstStyle/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★從料理的過程想像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3870">
            <a:off x="7387229" y="2947051"/>
            <a:ext cx="1577142" cy="1984718"/>
          </a:xfrm>
          <a:prstGeom prst="rect">
            <a:avLst/>
          </a:prstGeom>
        </p:spPr>
      </p:pic>
      <p:sp>
        <p:nvSpPr>
          <p:cNvPr id="10" name="副標題 4">
            <a:extLst>
              <a:ext uri="{FF2B5EF4-FFF2-40B4-BE49-F238E27FC236}">
                <a16:creationId xmlns:a16="http://schemas.microsoft.com/office/drawing/2014/main" id="{A0BB65E8-442D-C548-80C4-AAFA8AC222E8}"/>
              </a:ext>
            </a:extLst>
          </p:cNvPr>
          <p:cNvSpPr txBox="1">
            <a:spLocks/>
          </p:cNvSpPr>
          <p:nvPr/>
        </p:nvSpPr>
        <p:spPr>
          <a:xfrm>
            <a:off x="16767" y="17898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★從食材的來源想像</a:t>
            </a:r>
          </a:p>
        </p:txBody>
      </p:sp>
      <p:sp>
        <p:nvSpPr>
          <p:cNvPr id="11" name="副標題 4">
            <a:extLst>
              <a:ext uri="{FF2B5EF4-FFF2-40B4-BE49-F238E27FC236}">
                <a16:creationId xmlns:a16="http://schemas.microsoft.com/office/drawing/2014/main" id="{C17CD477-8B4B-BE4B-84EB-3165FB327C35}"/>
              </a:ext>
            </a:extLst>
          </p:cNvPr>
          <p:cNvSpPr txBox="1">
            <a:spLocks/>
          </p:cNvSpPr>
          <p:nvPr/>
        </p:nvSpPr>
        <p:spPr>
          <a:xfrm>
            <a:off x="16767" y="30265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★從味覺的感受想像</a:t>
            </a:r>
          </a:p>
        </p:txBody>
      </p:sp>
      <p:sp>
        <p:nvSpPr>
          <p:cNvPr id="12" name="副標題 4">
            <a:extLst>
              <a:ext uri="{FF2B5EF4-FFF2-40B4-BE49-F238E27FC236}">
                <a16:creationId xmlns:a16="http://schemas.microsoft.com/office/drawing/2014/main" id="{E118A60A-2436-224B-86FE-7F9E1B8CA262}"/>
              </a:ext>
            </a:extLst>
          </p:cNvPr>
          <p:cNvSpPr txBox="1">
            <a:spLocks/>
          </p:cNvSpPr>
          <p:nvPr/>
        </p:nvSpPr>
        <p:spPr>
          <a:xfrm>
            <a:off x="16767" y="240821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★從食物的外觀想像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9612EC0-A157-CE4A-BCD5-02A3004F2CD0}"/>
              </a:ext>
            </a:extLst>
          </p:cNvPr>
          <p:cNvSpPr/>
          <p:nvPr/>
        </p:nvSpPr>
        <p:spPr>
          <a:xfrm>
            <a:off x="4841303" y="258139"/>
            <a:ext cx="430269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☆</a:t>
            </a:r>
            <a:r>
              <a:rPr kumimoji="1" lang="zh-CN" altLang="en-US" sz="2400" b="1" dirty="0">
                <a:solidFill>
                  <a:srgbClr val="4BACC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味覺</a:t>
            </a:r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的想像：</a:t>
            </a:r>
            <a:endParaRPr kumimoji="1" lang="en-US" altLang="zh-CN" sz="24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/>
            <a:r>
              <a:rPr kumimoji="1" lang="zh-CN" altLang="en-US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想像食物吃進嘴巴裡，停留在舌尖上的感受，好吃的程度像</a:t>
            </a:r>
            <a:r>
              <a:rPr kumimoji="1" lang="en-US" altLang="zh-CN" sz="2400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……</a:t>
            </a:r>
          </a:p>
          <a:p>
            <a:pPr lvl="0"/>
            <a:endParaRPr kumimoji="1" lang="en-US" altLang="zh-CN" sz="24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/>
            <a:r>
              <a:rPr kumimoji="1" lang="zh-CN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例如：在舌尖上跳舞</a:t>
            </a:r>
            <a:endParaRPr kumimoji="1" lang="en-US" altLang="zh-CN" sz="2400" dirty="0">
              <a:solidFill>
                <a:schemeClr val="accent5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/>
            <a:endParaRPr kumimoji="1" lang="en-US" altLang="zh-CN" sz="2400" dirty="0">
              <a:solidFill>
                <a:prstClr val="black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811519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9512" y="555526"/>
            <a:ext cx="1944216" cy="864096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04" y="555526"/>
            <a:ext cx="2026568" cy="936104"/>
          </a:xfrm>
        </p:spPr>
        <p:txBody>
          <a:bodyPr>
            <a:normAutofit/>
          </a:bodyPr>
          <a:lstStyle/>
          <a:p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好文共賞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369" y="2549211"/>
            <a:ext cx="2794732" cy="256488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25190" y="814225"/>
            <a:ext cx="28661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用視覺的想像描寫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食材的外觀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，加入對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料理過程的想像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，一級棒！</a:t>
            </a: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366" y="202141"/>
            <a:ext cx="530077" cy="706769"/>
          </a:xfrm>
          <a:prstGeom prst="rect">
            <a:avLst/>
          </a:prstGeom>
        </p:spPr>
      </p:pic>
      <p:sp>
        <p:nvSpPr>
          <p:cNvPr id="14" name="橢圓形圖說文字 13"/>
          <p:cNvSpPr/>
          <p:nvPr/>
        </p:nvSpPr>
        <p:spPr>
          <a:xfrm>
            <a:off x="5393666" y="555526"/>
            <a:ext cx="3430138" cy="1533063"/>
          </a:xfrm>
          <a:prstGeom prst="wedgeEllipseCallout">
            <a:avLst>
              <a:gd name="adj1" fmla="val -26"/>
              <a:gd name="adj2" fmla="val 71871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311B773-B089-694C-A7C2-C89C7E1A7185}"/>
              </a:ext>
            </a:extLst>
          </p:cNvPr>
          <p:cNvSpPr txBox="1"/>
          <p:nvPr/>
        </p:nvSpPr>
        <p:spPr>
          <a:xfrm>
            <a:off x="179512" y="1614444"/>
            <a:ext cx="51125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我一邊吃著番茄義大利麵，一邊想像麵條彷彿是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紅髮的長髮公主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一樣，穿上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紅通通的舞衣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，在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鍋子裡熱情跳舞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，跳到一半再加上一點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胡椒亮片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，這樣就更亮眼了！</a:t>
            </a:r>
            <a:r>
              <a:rPr kumimoji="1" lang="en-US" altLang="zh-TW" sz="2400" dirty="0">
                <a:latin typeface="Wawati SC" pitchFamily="82" charset="-122"/>
                <a:ea typeface="Wawati SC" pitchFamily="82" charset="-122"/>
              </a:rPr>
              <a:t>——</a:t>
            </a:r>
            <a:r>
              <a:rPr kumimoji="1" lang="zh-TW" altLang="en-US" sz="2400" dirty="0">
                <a:latin typeface="Wawati SC" pitchFamily="82" charset="-122"/>
                <a:ea typeface="Wawati SC" pitchFamily="82" charset="-122"/>
              </a:rPr>
              <a:t> </a:t>
            </a:r>
            <a:r>
              <a:rPr kumimoji="1" lang="zh-CN" altLang="en-US" sz="2400" dirty="0">
                <a:latin typeface="Wawati SC" pitchFamily="82" charset="-122"/>
                <a:ea typeface="Wawati SC" pitchFamily="82" charset="-122"/>
              </a:rPr>
              <a:t>晴晴</a:t>
            </a:r>
            <a:endParaRPr kumimoji="1" lang="zh-TW" altLang="en-US" sz="2400" dirty="0">
              <a:latin typeface="Wawati SC" pitchFamily="82" charset="-122"/>
              <a:ea typeface="Wawati SC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43213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9512" y="555526"/>
            <a:ext cx="1944216" cy="864096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04" y="555526"/>
            <a:ext cx="2026568" cy="936104"/>
          </a:xfrm>
        </p:spPr>
        <p:txBody>
          <a:bodyPr>
            <a:normAutofit/>
          </a:bodyPr>
          <a:lstStyle/>
          <a:p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好文共賞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369" y="2549211"/>
            <a:ext cx="2794732" cy="256488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93040" y="608976"/>
            <a:ext cx="27586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料理過程的想像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生動有趣，運用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味覺、聽覺的感受想像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，讓人不禁勾起了食欲！</a:t>
            </a: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366" y="202141"/>
            <a:ext cx="530077" cy="706769"/>
          </a:xfrm>
          <a:prstGeom prst="rect">
            <a:avLst/>
          </a:prstGeom>
        </p:spPr>
      </p:pic>
      <p:sp>
        <p:nvSpPr>
          <p:cNvPr id="14" name="橢圓形圖說文字 13"/>
          <p:cNvSpPr/>
          <p:nvPr/>
        </p:nvSpPr>
        <p:spPr>
          <a:xfrm>
            <a:off x="5393666" y="339502"/>
            <a:ext cx="3354798" cy="1800200"/>
          </a:xfrm>
          <a:prstGeom prst="wedgeEllipseCallout">
            <a:avLst>
              <a:gd name="adj1" fmla="val -26"/>
              <a:gd name="adj2" fmla="val 71871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311B773-B089-694C-A7C2-C89C7E1A7185}"/>
              </a:ext>
            </a:extLst>
          </p:cNvPr>
          <p:cNvSpPr txBox="1"/>
          <p:nvPr/>
        </p:nvSpPr>
        <p:spPr>
          <a:xfrm>
            <a:off x="179512" y="1614444"/>
            <a:ext cx="51125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我一邊吃著炸蝦天婦羅，一邊想像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蝦子脫掉外殼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跳進麵糊裹脆衣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，然後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跳進油鍋裡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，變成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金黃色的戰士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，一咬開，金黃酥脆的口感在我嘴中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「咔滋咔滋」的聲響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，彷彿在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開演唱會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一樣熱鬧。</a:t>
            </a:r>
            <a:r>
              <a:rPr kumimoji="1" lang="en-US" altLang="zh-TW" sz="2400" dirty="0">
                <a:latin typeface="Wawati SC" pitchFamily="82" charset="-122"/>
                <a:ea typeface="Wawati SC" pitchFamily="82" charset="-122"/>
              </a:rPr>
              <a:t>——</a:t>
            </a:r>
            <a:r>
              <a:rPr kumimoji="1" lang="zh-TW" altLang="en-US" sz="2400" dirty="0">
                <a:latin typeface="Wawati SC" pitchFamily="82" charset="-122"/>
                <a:ea typeface="Wawati SC" pitchFamily="82" charset="-122"/>
              </a:rPr>
              <a:t> </a:t>
            </a:r>
            <a:r>
              <a:rPr kumimoji="1" lang="zh-CN" altLang="en-US" sz="2400" dirty="0">
                <a:latin typeface="Wawati SC" pitchFamily="82" charset="-122"/>
                <a:ea typeface="Wawati SC" pitchFamily="82" charset="-122"/>
              </a:rPr>
              <a:t>麻糬</a:t>
            </a:r>
            <a:endParaRPr kumimoji="1" lang="zh-TW" altLang="en-US" sz="2400" dirty="0">
              <a:latin typeface="Wawati SC" pitchFamily="82" charset="-122"/>
              <a:ea typeface="Wawati SC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87399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9512" y="555526"/>
            <a:ext cx="1944216" cy="864096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04" y="555526"/>
            <a:ext cx="2026568" cy="936104"/>
          </a:xfrm>
        </p:spPr>
        <p:txBody>
          <a:bodyPr>
            <a:normAutofit/>
          </a:bodyPr>
          <a:lstStyle/>
          <a:p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好文共賞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369" y="2549211"/>
            <a:ext cx="2794732" cy="256488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93040" y="608976"/>
            <a:ext cx="27586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料理過程的想像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很有創意，運用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食材的外觀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寫出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視覺的想像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，做得好！</a:t>
            </a: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366" y="202141"/>
            <a:ext cx="530077" cy="706769"/>
          </a:xfrm>
          <a:prstGeom prst="rect">
            <a:avLst/>
          </a:prstGeom>
        </p:spPr>
      </p:pic>
      <p:sp>
        <p:nvSpPr>
          <p:cNvPr id="14" name="橢圓形圖說文字 13"/>
          <p:cNvSpPr/>
          <p:nvPr/>
        </p:nvSpPr>
        <p:spPr>
          <a:xfrm>
            <a:off x="5393666" y="339502"/>
            <a:ext cx="3354798" cy="1800200"/>
          </a:xfrm>
          <a:prstGeom prst="wedgeEllipseCallout">
            <a:avLst>
              <a:gd name="adj1" fmla="val -26"/>
              <a:gd name="adj2" fmla="val 71871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311B773-B089-694C-A7C2-C89C7E1A7185}"/>
              </a:ext>
            </a:extLst>
          </p:cNvPr>
          <p:cNvSpPr txBox="1"/>
          <p:nvPr/>
        </p:nvSpPr>
        <p:spPr>
          <a:xfrm>
            <a:off x="179512" y="1614444"/>
            <a:ext cx="51125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我一邊吃著炸蝦天婦羅，一邊想像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一隻隻蝦子穿著銀色的盔甲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在滋滋作響的油鍋中悠遊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，之後便成為一位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穿著黃金龍袍的皇帝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r>
              <a:rPr kumimoji="1" lang="en-US" altLang="zh-TW" sz="2400" dirty="0">
                <a:latin typeface="Wawati SC" pitchFamily="82" charset="-122"/>
                <a:ea typeface="Wawati SC" pitchFamily="82" charset="-122"/>
              </a:rPr>
              <a:t>——</a:t>
            </a:r>
            <a:r>
              <a:rPr kumimoji="1" lang="zh-TW" altLang="en-US" sz="2400" dirty="0">
                <a:latin typeface="Wawati SC" pitchFamily="82" charset="-122"/>
                <a:ea typeface="Wawati SC" pitchFamily="82" charset="-122"/>
              </a:rPr>
              <a:t> </a:t>
            </a:r>
            <a:r>
              <a:rPr kumimoji="1" lang="zh-CN" altLang="en-US" sz="2400" dirty="0">
                <a:latin typeface="Wawati SC" pitchFamily="82" charset="-122"/>
                <a:ea typeface="Wawati SC" pitchFamily="82" charset="-122"/>
              </a:rPr>
              <a:t>雅雅</a:t>
            </a:r>
            <a:endParaRPr kumimoji="1" lang="zh-TW" altLang="en-US" sz="2400" dirty="0">
              <a:latin typeface="Wawati SC" pitchFamily="82" charset="-122"/>
              <a:ea typeface="Wawati SC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23052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9512" y="555526"/>
            <a:ext cx="1944216" cy="864096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04" y="555526"/>
            <a:ext cx="2026568" cy="936104"/>
          </a:xfrm>
        </p:spPr>
        <p:txBody>
          <a:bodyPr>
            <a:normAutofit/>
          </a:bodyPr>
          <a:lstStyle/>
          <a:p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好文共賞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369" y="2549211"/>
            <a:ext cx="2794732" cy="256488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93040" y="608976"/>
            <a:ext cx="27586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先寫出對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料理過程的想像，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再運用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視覺的想像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寫出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食物的外觀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，句子創意有畫面！</a:t>
            </a: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366" y="202141"/>
            <a:ext cx="530077" cy="706769"/>
          </a:xfrm>
          <a:prstGeom prst="rect">
            <a:avLst/>
          </a:prstGeom>
        </p:spPr>
      </p:pic>
      <p:sp>
        <p:nvSpPr>
          <p:cNvPr id="14" name="橢圓形圖說文字 13"/>
          <p:cNvSpPr/>
          <p:nvPr/>
        </p:nvSpPr>
        <p:spPr>
          <a:xfrm>
            <a:off x="5393666" y="339502"/>
            <a:ext cx="3354798" cy="1800200"/>
          </a:xfrm>
          <a:prstGeom prst="wedgeEllipseCallout">
            <a:avLst>
              <a:gd name="adj1" fmla="val -26"/>
              <a:gd name="adj2" fmla="val 71871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311B773-B089-694C-A7C2-C89C7E1A7185}"/>
              </a:ext>
            </a:extLst>
          </p:cNvPr>
          <p:cNvSpPr txBox="1"/>
          <p:nvPr/>
        </p:nvSpPr>
        <p:spPr>
          <a:xfrm>
            <a:off x="179512" y="1614444"/>
            <a:ext cx="52141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一邊吃我的夢幻日式拉麵，一邊想像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麵條在煮的時候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就彷彿在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泡澡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一樣；端上來的時候，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熱氣在空氣中慢慢消失，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就像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置身在雲裡搭雲霄飛車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r>
              <a:rPr kumimoji="1" lang="en-US" altLang="zh-TW" sz="2400" dirty="0">
                <a:latin typeface="Wawati SC" pitchFamily="82" charset="-122"/>
                <a:ea typeface="Wawati SC" pitchFamily="82" charset="-122"/>
              </a:rPr>
              <a:t>——</a:t>
            </a:r>
            <a:r>
              <a:rPr kumimoji="1" lang="zh-TW" altLang="en-US" sz="2400" dirty="0">
                <a:latin typeface="Wawati SC" pitchFamily="82" charset="-122"/>
                <a:ea typeface="Wawati SC" pitchFamily="82" charset="-122"/>
              </a:rPr>
              <a:t> </a:t>
            </a:r>
            <a:r>
              <a:rPr kumimoji="1" lang="zh-CN" altLang="en-US" sz="2400" dirty="0">
                <a:latin typeface="Wawati SC" pitchFamily="82" charset="-122"/>
                <a:ea typeface="Wawati SC" pitchFamily="82" charset="-122"/>
              </a:rPr>
              <a:t>姆姆</a:t>
            </a:r>
            <a:endParaRPr kumimoji="1" lang="zh-TW" altLang="en-US" sz="2400" dirty="0">
              <a:latin typeface="Wawati SC" pitchFamily="82" charset="-122"/>
              <a:ea typeface="Wawati SC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71959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9512" y="555526"/>
            <a:ext cx="1944216" cy="864096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04" y="555526"/>
            <a:ext cx="2026568" cy="936104"/>
          </a:xfrm>
        </p:spPr>
        <p:txBody>
          <a:bodyPr>
            <a:normAutofit/>
          </a:bodyPr>
          <a:lstStyle/>
          <a:p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好文共賞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369" y="2549211"/>
            <a:ext cx="2794732" cy="256488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93040" y="608976"/>
            <a:ext cx="27586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運用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食材來源的想像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，加上自己的感受，做得很不錯，再加入創意的描述會更好！</a:t>
            </a: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366" y="202141"/>
            <a:ext cx="530077" cy="706769"/>
          </a:xfrm>
          <a:prstGeom prst="rect">
            <a:avLst/>
          </a:prstGeom>
        </p:spPr>
      </p:pic>
      <p:sp>
        <p:nvSpPr>
          <p:cNvPr id="14" name="橢圓形圖說文字 13"/>
          <p:cNvSpPr/>
          <p:nvPr/>
        </p:nvSpPr>
        <p:spPr>
          <a:xfrm>
            <a:off x="5393666" y="339502"/>
            <a:ext cx="3354798" cy="1800200"/>
          </a:xfrm>
          <a:prstGeom prst="wedgeEllipseCallout">
            <a:avLst>
              <a:gd name="adj1" fmla="val -26"/>
              <a:gd name="adj2" fmla="val 71871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311B773-B089-694C-A7C2-C89C7E1A7185}"/>
              </a:ext>
            </a:extLst>
          </p:cNvPr>
          <p:cNvSpPr txBox="1"/>
          <p:nvPr/>
        </p:nvSpPr>
        <p:spPr>
          <a:xfrm>
            <a:off x="179512" y="1614444"/>
            <a:ext cx="54167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  我一邊吃著玉米壽司，一邊想像</a:t>
            </a:r>
            <a:r>
              <a:rPr kumimoji="1" lang="zh-TW" altLang="en-US" sz="2400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這根玉米一定是吸收了良好的陽光、空氣、水和主人一心一意的照顧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，讓這根玉米吃起來美味可口。</a:t>
            </a:r>
            <a:r>
              <a:rPr kumimoji="1" lang="en-US" altLang="zh-TW" sz="2400" dirty="0">
                <a:latin typeface="Wawati SC" pitchFamily="82" charset="-122"/>
                <a:ea typeface="Wawati SC" pitchFamily="82" charset="-122"/>
              </a:rPr>
              <a:t>——</a:t>
            </a:r>
            <a:r>
              <a:rPr kumimoji="1" lang="zh-TW" altLang="en-US" sz="2400" dirty="0">
                <a:latin typeface="Wawati SC" pitchFamily="82" charset="-122"/>
                <a:ea typeface="Wawati SC" pitchFamily="82" charset="-122"/>
              </a:rPr>
              <a:t> 四</a:t>
            </a:r>
            <a:r>
              <a:rPr kumimoji="1" lang="zh-CN" altLang="en-US" sz="2400" dirty="0">
                <a:latin typeface="Wawati SC" pitchFamily="82" charset="-122"/>
                <a:ea typeface="Wawati SC" pitchFamily="82" charset="-122"/>
              </a:rPr>
              <a:t>季豆</a:t>
            </a:r>
            <a:endParaRPr kumimoji="1" lang="zh-TW" altLang="en-US" sz="2400" dirty="0">
              <a:latin typeface="Wawati SC" pitchFamily="82" charset="-122"/>
              <a:ea typeface="Wawati SC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82654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雲朵形 6"/>
          <p:cNvSpPr/>
          <p:nvPr/>
        </p:nvSpPr>
        <p:spPr>
          <a:xfrm>
            <a:off x="539552" y="847799"/>
            <a:ext cx="5832648" cy="2322258"/>
          </a:xfrm>
          <a:prstGeom prst="cloud">
            <a:avLst/>
          </a:prstGeom>
          <a:solidFill>
            <a:schemeClr val="accent5">
              <a:lumMod val="60000"/>
              <a:lumOff val="4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47564" y="1457669"/>
            <a:ext cx="5616624" cy="1102519"/>
          </a:xfrm>
        </p:spPr>
        <p:txBody>
          <a:bodyPr>
            <a:noAutofit/>
          </a:bodyPr>
          <a:lstStyle/>
          <a:p>
            <a:r>
              <a:rPr lang="zh-TW" altLang="en-US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第四段</a:t>
            </a:r>
            <a:br>
              <a:rPr lang="en-US" altLang="zh-TW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Ｑ</a:t>
            </a:r>
            <a:r>
              <a:rPr lang="en-US" altLang="zh-TW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TW" altLang="en-US" sz="5400" b="1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 rot="1002843">
            <a:off x="7086103" y="1561525"/>
            <a:ext cx="16203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GO!</a:t>
            </a:r>
            <a:endParaRPr lang="zh-TW" altLang="en-US" sz="44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704" y="2589954"/>
            <a:ext cx="1809322" cy="2162177"/>
          </a:xfrm>
          <a:prstGeom prst="rect">
            <a:avLst/>
          </a:prstGeom>
        </p:spPr>
      </p:pic>
      <p:sp>
        <p:nvSpPr>
          <p:cNvPr id="12" name="橢圓形圖說文字 11"/>
          <p:cNvSpPr/>
          <p:nvPr/>
        </p:nvSpPr>
        <p:spPr>
          <a:xfrm>
            <a:off x="6896502" y="1271079"/>
            <a:ext cx="1512168" cy="1233768"/>
          </a:xfrm>
          <a:prstGeom prst="wedgeEllipseCallout">
            <a:avLst>
              <a:gd name="adj1" fmla="val -19365"/>
              <a:gd name="adj2" fmla="val 61061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3170057"/>
            <a:ext cx="1217795" cy="1169407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1519216" y="3939877"/>
            <a:ext cx="752262" cy="657533"/>
          </a:xfrm>
          <a:prstGeom prst="rect">
            <a:avLst/>
          </a:prstGeom>
        </p:spPr>
      </p:pic>
      <p:pic>
        <p:nvPicPr>
          <p:cNvPr id="21" name="圖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7635">
            <a:off x="1772317" y="2922841"/>
            <a:ext cx="852724" cy="6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5354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2288936" y="3279920"/>
            <a:ext cx="2622138" cy="1031931"/>
          </a:xfrm>
        </p:spPr>
        <p:txBody>
          <a:bodyPr>
            <a:noAutofit/>
          </a:bodyPr>
          <a:lstStyle/>
          <a:p>
            <a:r>
              <a:rPr lang="en-US" altLang="zh-CN" sz="1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r>
              <a:rPr lang="zh-CN" alt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   ）的（   ）是最好吃的（   ）；（   ）的（   ），是給（   ）最好的味覺禮物。</a:t>
            </a:r>
            <a:endParaRPr lang="zh-TW" altLang="en-US" sz="18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643415"/>
            <a:ext cx="3960440" cy="3476849"/>
          </a:xfrm>
          <a:prstGeom prst="rect">
            <a:avLst/>
          </a:prstGeom>
        </p:spPr>
      </p:pic>
      <p:sp>
        <p:nvSpPr>
          <p:cNvPr id="6" name="雲朵形 5"/>
          <p:cNvSpPr/>
          <p:nvPr/>
        </p:nvSpPr>
        <p:spPr>
          <a:xfrm>
            <a:off x="358450" y="267494"/>
            <a:ext cx="6892045" cy="3114346"/>
          </a:xfrm>
          <a:prstGeom prst="cloud">
            <a:avLst/>
          </a:prstGeom>
          <a:solidFill>
            <a:srgbClr val="FCB2C4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1031251" y="2004687"/>
            <a:ext cx="5976664" cy="655721"/>
          </a:xfrm>
        </p:spPr>
        <p:txBody>
          <a:bodyPr>
            <a:noAutofit/>
          </a:bodyPr>
          <a:lstStyle/>
          <a:p>
            <a:pPr algn="l"/>
            <a:r>
              <a:rPr lang="en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Q4</a:t>
            </a:r>
            <a:r>
              <a:rPr lang="zh-TW" altLang="en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為什麼這個食物對你來說是最好的味覺禮物呢？</a:t>
            </a:r>
            <a:br>
              <a:rPr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20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★請你參考第六段，用「（   ）的（   ）是最好吃的（   ）；（   ）的（   ），是給（   ）最好的味覺禮物。」寫出你的感受和理由。 </a:t>
            </a:r>
            <a:br>
              <a:rPr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br>
              <a:rPr lang="zh-TW" altLang="zh-TW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endParaRPr lang="zh-TW" altLang="en-US" sz="2800" dirty="0">
              <a:solidFill>
                <a:schemeClr val="accent2">
                  <a:lumMod val="5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" name="橢圓形圖說文字 6"/>
          <p:cNvSpPr/>
          <p:nvPr/>
        </p:nvSpPr>
        <p:spPr>
          <a:xfrm>
            <a:off x="2123727" y="2931790"/>
            <a:ext cx="2952557" cy="1728192"/>
          </a:xfrm>
          <a:prstGeom prst="wedgeEllipseCallout">
            <a:avLst>
              <a:gd name="adj1" fmla="val 35949"/>
              <a:gd name="adj2" fmla="val 51603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8326">
            <a:off x="6265185" y="3365925"/>
            <a:ext cx="502063" cy="43884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1434275" y="3188127"/>
            <a:ext cx="498674" cy="435878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6918">
            <a:off x="413825" y="3470582"/>
            <a:ext cx="1086848" cy="949986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8615">
            <a:off x="6271742" y="342161"/>
            <a:ext cx="752262" cy="65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789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9512" y="555526"/>
            <a:ext cx="1944216" cy="864096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04" y="555526"/>
            <a:ext cx="2026568" cy="936104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第六段</a:t>
            </a:r>
            <a:endParaRPr lang="zh-TW" altLang="en-US" sz="2800" b="1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369" y="2549211"/>
            <a:ext cx="2794732" cy="256488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652120" y="408309"/>
            <a:ext cx="30974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先寫出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這個食物帶給你的感受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，再使用句型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en-US" altLang="zh-TW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是最好吃的</a:t>
            </a: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是給</a:t>
            </a: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○○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最好的味覺禮物。」</a:t>
            </a:r>
            <a:endParaRPr lang="en-US" altLang="zh-CN" sz="2000" b="1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366" y="202141"/>
            <a:ext cx="530077" cy="706769"/>
          </a:xfrm>
          <a:prstGeom prst="rect">
            <a:avLst/>
          </a:prstGeom>
        </p:spPr>
      </p:pic>
      <p:sp>
        <p:nvSpPr>
          <p:cNvPr id="14" name="橢圓形圖說文字 13"/>
          <p:cNvSpPr/>
          <p:nvPr/>
        </p:nvSpPr>
        <p:spPr>
          <a:xfrm>
            <a:off x="5393666" y="51470"/>
            <a:ext cx="3430138" cy="2037119"/>
          </a:xfrm>
          <a:prstGeom prst="wedgeEllipseCallout">
            <a:avLst>
              <a:gd name="adj1" fmla="val -26"/>
              <a:gd name="adj2" fmla="val 71871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311B773-B089-694C-A7C2-C89C7E1A7185}"/>
              </a:ext>
            </a:extLst>
          </p:cNvPr>
          <p:cNvSpPr txBox="1"/>
          <p:nvPr/>
        </p:nvSpPr>
        <p:spPr>
          <a:xfrm>
            <a:off x="179512" y="1563638"/>
            <a:ext cx="51125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我看著客廳的孩子們喝完果汁，還努力把杯中殘餘的泡沫舔乾淨，心中有著滿滿的歡喜。果然，自己家裡熬</a:t>
            </a:r>
            <a:r>
              <a:rPr kumimoji="1"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果醬</a:t>
            </a:r>
            <a:r>
              <a:rPr kumimoji="1"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，是最好吃的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果醬</a:t>
            </a:r>
            <a:r>
              <a:rPr kumimoji="1"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；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自己動手做</a:t>
            </a:r>
            <a:r>
              <a:rPr kumimoji="1"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果汁</a:t>
            </a:r>
            <a:r>
              <a:rPr kumimoji="1"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，是給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孩子</a:t>
            </a:r>
            <a:r>
              <a:rPr kumimoji="1"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最好的味覺禮物。</a:t>
            </a:r>
            <a:endParaRPr kumimoji="1" lang="zh-TW" altLang="en-US" sz="2400" dirty="0">
              <a:solidFill>
                <a:srgbClr val="C00000"/>
              </a:solidFill>
              <a:latin typeface="Wawati SC" pitchFamily="82" charset="-122"/>
              <a:ea typeface="Wawati SC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92999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954764"/>
            <a:ext cx="9144000" cy="2088232"/>
          </a:xfrm>
          <a:prstGeom prst="rect">
            <a:avLst/>
          </a:prstGeom>
          <a:solidFill>
            <a:srgbClr val="FFFF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1473250" y="1204659"/>
            <a:ext cx="5174310" cy="1740563"/>
          </a:xfrm>
        </p:spPr>
        <p:txBody>
          <a:bodyPr>
            <a:noAutofit/>
          </a:bodyPr>
          <a:lstStyle/>
          <a:p>
            <a:pPr algn="l"/>
            <a:r>
              <a:rPr kumimoji="1"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（自己家裡熬）</a:t>
            </a:r>
            <a:r>
              <a:rPr kumimoji="1" lang="zh-TW" altLang="en-US" sz="28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</a:t>
            </a:r>
            <a:r>
              <a:rPr kumimoji="1"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（果醬）</a:t>
            </a:r>
            <a:r>
              <a:rPr kumimoji="1" lang="zh-TW" altLang="en-US" sz="28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 </a:t>
            </a:r>
            <a:br>
              <a:rPr kumimoji="1" lang="en-US" altLang="zh-TW" sz="28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kumimoji="1" lang="zh-TW" altLang="en-US" sz="28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是最好吃的</a:t>
            </a:r>
            <a:r>
              <a:rPr kumimoji="1"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（果醬）</a:t>
            </a:r>
            <a:r>
              <a:rPr kumimoji="1" lang="zh-TW" altLang="en-US" sz="28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；</a:t>
            </a:r>
            <a:br>
              <a:rPr kumimoji="1" lang="en-US" altLang="zh-TW" sz="28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kumimoji="1"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（自己動手做）</a:t>
            </a:r>
            <a:r>
              <a:rPr kumimoji="1" lang="zh-TW" altLang="en-US" sz="28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</a:t>
            </a:r>
            <a:r>
              <a:rPr kumimoji="1"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（果汁）</a:t>
            </a:r>
            <a:r>
              <a:rPr kumimoji="1" lang="zh-TW" altLang="en-US" sz="28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 </a:t>
            </a:r>
            <a:br>
              <a:rPr kumimoji="1" lang="en-US" altLang="zh-TW" sz="28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kumimoji="1" lang="zh-TW" altLang="en-US" sz="28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是給</a:t>
            </a:r>
            <a:r>
              <a:rPr kumimoji="1" lang="zh-TW" altLang="en-US" sz="2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（孩子）</a:t>
            </a:r>
            <a:r>
              <a:rPr kumimoji="1" lang="zh-TW" altLang="en-US" sz="28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最好的味覺禮物。</a:t>
            </a:r>
            <a:endParaRPr lang="zh-TW" altLang="en-US" sz="2800" b="1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2987824" y="3178591"/>
            <a:ext cx="3840944" cy="1584191"/>
          </a:xfrm>
        </p:spPr>
        <p:txBody>
          <a:bodyPr>
            <a:noAutofit/>
          </a:bodyPr>
          <a:lstStyle/>
          <a:p>
            <a:pPr algn="l"/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（夏天生長）的（土芒果），</a:t>
            </a:r>
            <a:endParaRPr lang="en-US" altLang="zh-TW" sz="20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是最好吃的（土芒果）；</a:t>
            </a:r>
            <a:endParaRPr lang="en-US" altLang="zh-TW" sz="20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（媽媽親手做）的（芒果青），</a:t>
            </a:r>
            <a:endParaRPr lang="en-US" altLang="zh-TW" sz="20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是給（家人）最好的味覺禮物。</a:t>
            </a: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999" y="357504"/>
            <a:ext cx="1872208" cy="1944216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19904"/>
            <a:ext cx="1628508" cy="2214246"/>
          </a:xfrm>
          <a:prstGeom prst="rect">
            <a:avLst/>
          </a:prstGeom>
        </p:spPr>
      </p:pic>
      <p:sp>
        <p:nvSpPr>
          <p:cNvPr id="13" name="橢圓形圖說文字 12"/>
          <p:cNvSpPr/>
          <p:nvPr/>
        </p:nvSpPr>
        <p:spPr>
          <a:xfrm>
            <a:off x="5414392" y="171083"/>
            <a:ext cx="1700607" cy="800028"/>
          </a:xfrm>
          <a:prstGeom prst="wedgeEllipseCallout">
            <a:avLst>
              <a:gd name="adj1" fmla="val 50960"/>
              <a:gd name="adj2" fmla="val 25929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5414392" y="35750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我會照樣寫</a:t>
            </a:r>
          </a:p>
        </p:txBody>
      </p:sp>
      <p:sp>
        <p:nvSpPr>
          <p:cNvPr id="6" name="圓角矩形圖說文字 5">
            <a:extLst>
              <a:ext uri="{FF2B5EF4-FFF2-40B4-BE49-F238E27FC236}">
                <a16:creationId xmlns:a16="http://schemas.microsoft.com/office/drawing/2014/main" id="{3887A4A2-7BCD-9944-A0E4-BC4DB94E008E}"/>
              </a:ext>
            </a:extLst>
          </p:cNvPr>
          <p:cNvSpPr/>
          <p:nvPr/>
        </p:nvSpPr>
        <p:spPr>
          <a:xfrm>
            <a:off x="2843808" y="3086264"/>
            <a:ext cx="3984960" cy="1676518"/>
          </a:xfrm>
          <a:prstGeom prst="wedgeRoundRectCallout">
            <a:avLst>
              <a:gd name="adj1" fmla="val -73165"/>
              <a:gd name="adj2" fmla="val -24945"/>
              <a:gd name="adj3" fmla="val 16667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791309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9512" y="555526"/>
            <a:ext cx="1944216" cy="864096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504" y="555526"/>
            <a:ext cx="2026568" cy="936104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第一段</a:t>
            </a:r>
            <a:endParaRPr lang="zh-TW" altLang="en-US" sz="2800" b="1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369" y="2549211"/>
            <a:ext cx="2794732" cy="256488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96136" y="555525"/>
            <a:ext cx="28661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開頭運用了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視覺摹寫</a:t>
            </a:r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描述這個味覺禮物。除了視覺，還可以再加入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嗅覺、觸覺</a:t>
            </a:r>
            <a:r>
              <a:rPr lang="en-US" altLang="zh-TW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endParaRPr lang="zh-TW" altLang="en-US" sz="20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366" y="202141"/>
            <a:ext cx="530077" cy="706769"/>
          </a:xfrm>
          <a:prstGeom prst="rect">
            <a:avLst/>
          </a:prstGeom>
        </p:spPr>
      </p:pic>
      <p:sp>
        <p:nvSpPr>
          <p:cNvPr id="14" name="橢圓形圖說文字 13"/>
          <p:cNvSpPr/>
          <p:nvPr/>
        </p:nvSpPr>
        <p:spPr>
          <a:xfrm>
            <a:off x="5393666" y="267494"/>
            <a:ext cx="3430138" cy="1821095"/>
          </a:xfrm>
          <a:prstGeom prst="wedgeEllipseCallout">
            <a:avLst>
              <a:gd name="adj1" fmla="val -26"/>
              <a:gd name="adj2" fmla="val 71871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311B773-B089-694C-A7C2-C89C7E1A7185}"/>
              </a:ext>
            </a:extLst>
          </p:cNvPr>
          <p:cNvSpPr txBox="1"/>
          <p:nvPr/>
        </p:nvSpPr>
        <p:spPr>
          <a:xfrm>
            <a:off x="179512" y="1614444"/>
            <a:ext cx="5112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一杯杯盛裝在透明杯子裡的果汁，上方被一層厚厚的雪白泡沫覆蓋著，</a:t>
            </a:r>
            <a:r>
              <a:rPr kumimoji="1" lang="zh-TW" altLang="en-US" sz="24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這就是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孩子們專屬的下午茶飲料。</a:t>
            </a:r>
            <a:endParaRPr kumimoji="1" lang="zh-TW" altLang="en-US" sz="2400" dirty="0">
              <a:latin typeface="Wawati SC" pitchFamily="82" charset="-122"/>
              <a:ea typeface="Wawati SC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25644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雲朵形 5"/>
          <p:cNvSpPr/>
          <p:nvPr/>
        </p:nvSpPr>
        <p:spPr>
          <a:xfrm>
            <a:off x="755576" y="378346"/>
            <a:ext cx="5832648" cy="2322258"/>
          </a:xfrm>
          <a:prstGeom prst="cloud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0" y="967376"/>
            <a:ext cx="7772400" cy="1102519"/>
          </a:xfrm>
        </p:spPr>
        <p:txBody>
          <a:bodyPr>
            <a:normAutofit/>
          </a:bodyPr>
          <a:lstStyle/>
          <a:p>
            <a:r>
              <a:rPr lang="zh-TW" altLang="en-US" sz="60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寫，就對了！</a:t>
            </a: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2446140" y="3352153"/>
            <a:ext cx="3308412" cy="1314450"/>
          </a:xfrm>
        </p:spPr>
        <p:txBody>
          <a:bodyPr>
            <a:normAutofit/>
          </a:bodyPr>
          <a:lstStyle/>
          <a:p>
            <a:r>
              <a:rPr lang="zh-TW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每次的練習，都是累積能力的機會。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929" y="2067694"/>
            <a:ext cx="2394255" cy="2861184"/>
          </a:xfrm>
          <a:prstGeom prst="rect">
            <a:avLst/>
          </a:prstGeom>
        </p:spPr>
      </p:pic>
      <p:sp>
        <p:nvSpPr>
          <p:cNvPr id="12" name="橢圓形圖說文字 11"/>
          <p:cNvSpPr/>
          <p:nvPr/>
        </p:nvSpPr>
        <p:spPr>
          <a:xfrm>
            <a:off x="2411760" y="2767236"/>
            <a:ext cx="3337028" cy="1870506"/>
          </a:xfrm>
          <a:prstGeom prst="wedgeEllipseCallout">
            <a:avLst>
              <a:gd name="adj1" fmla="val 50701"/>
              <a:gd name="adj2" fmla="val -33522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587" y="537734"/>
            <a:ext cx="870503" cy="835914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6871">
            <a:off x="7166434" y="425494"/>
            <a:ext cx="639751" cy="559190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624" y="1136497"/>
            <a:ext cx="1191088" cy="977656"/>
          </a:xfrm>
          <a:prstGeom prst="rect">
            <a:avLst/>
          </a:prstGeom>
        </p:spPr>
      </p:pic>
      <p:pic>
        <p:nvPicPr>
          <p:cNvPr id="22" name="圖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7865">
            <a:off x="228932" y="595404"/>
            <a:ext cx="643534" cy="528219"/>
          </a:xfrm>
          <a:prstGeom prst="rect">
            <a:avLst/>
          </a:prstGeom>
        </p:spPr>
      </p:pic>
      <p:pic>
        <p:nvPicPr>
          <p:cNvPr id="23" name="圖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296">
            <a:off x="428782" y="1378750"/>
            <a:ext cx="639751" cy="55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432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11510"/>
            <a:ext cx="9144000" cy="2160240"/>
          </a:xfrm>
          <a:prstGeom prst="rect">
            <a:avLst/>
          </a:prstGeom>
          <a:solidFill>
            <a:schemeClr val="tx2">
              <a:lumMod val="40000"/>
              <a:lumOff val="6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251520" y="1005578"/>
            <a:ext cx="8496944" cy="1102519"/>
          </a:xfrm>
        </p:spPr>
        <p:txBody>
          <a:bodyPr>
            <a:noAutofit/>
          </a:bodyPr>
          <a:lstStyle/>
          <a:p>
            <a:r>
              <a:rPr lang="zh-TW" altLang="en-US" sz="5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○○的食記</a:t>
            </a: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5594858" y="3404269"/>
            <a:ext cx="2736304" cy="384419"/>
          </a:xfrm>
        </p:spPr>
        <p:txBody>
          <a:bodyPr>
            <a:noAutofit/>
          </a:bodyPr>
          <a:lstStyle/>
          <a:p>
            <a:pPr algn="l"/>
            <a:r>
              <a:rPr lang="zh-TW" alt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飲食的感官摹寫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839244"/>
            <a:ext cx="1912646" cy="2304256"/>
          </a:xfrm>
          <a:prstGeom prst="rect">
            <a:avLst/>
          </a:prstGeom>
        </p:spPr>
      </p:pic>
      <p:sp>
        <p:nvSpPr>
          <p:cNvPr id="10" name="橢圓形圖說文字 9"/>
          <p:cNvSpPr/>
          <p:nvPr/>
        </p:nvSpPr>
        <p:spPr>
          <a:xfrm>
            <a:off x="5220072" y="3022364"/>
            <a:ext cx="3430138" cy="1234308"/>
          </a:xfrm>
          <a:prstGeom prst="wedgeEllipseCallout">
            <a:avLst>
              <a:gd name="adj1" fmla="val -51789"/>
              <a:gd name="adj2" fmla="val 18017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2397">
            <a:off x="1515951" y="2736597"/>
            <a:ext cx="1168047" cy="958744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17" y="3203986"/>
            <a:ext cx="1217795" cy="1169407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618" y="1923678"/>
            <a:ext cx="1191088" cy="977656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 rot="20567264">
            <a:off x="398245" y="349630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味覺</a:t>
            </a:r>
          </a:p>
        </p:txBody>
      </p:sp>
      <p:sp>
        <p:nvSpPr>
          <p:cNvPr id="6" name="文字方塊 5"/>
          <p:cNvSpPr txBox="1"/>
          <p:nvPr/>
        </p:nvSpPr>
        <p:spPr>
          <a:xfrm>
            <a:off x="1642128" y="2968330"/>
            <a:ext cx="894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嗅覺</a:t>
            </a:r>
          </a:p>
        </p:txBody>
      </p:sp>
      <p:sp>
        <p:nvSpPr>
          <p:cNvPr id="8" name="文字方塊 7"/>
          <p:cNvSpPr txBox="1"/>
          <p:nvPr/>
        </p:nvSpPr>
        <p:spPr>
          <a:xfrm rot="533674">
            <a:off x="7867260" y="218778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視覺</a:t>
            </a: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8FD4DAD1-9177-7C49-8475-43E0F573C68F}"/>
              </a:ext>
            </a:extLst>
          </p:cNvPr>
          <p:cNvSpPr txBox="1"/>
          <p:nvPr/>
        </p:nvSpPr>
        <p:spPr>
          <a:xfrm>
            <a:off x="611560" y="640999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en-US" sz="2400" b="1" dirty="0">
                <a:solidFill>
                  <a:schemeClr val="accent5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第一課短文寫作回顧</a:t>
            </a: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3F1E632D-5506-0740-B79E-9BD9618FCE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63" y="2126342"/>
            <a:ext cx="987356" cy="948124"/>
          </a:xfrm>
          <a:prstGeom prst="rect">
            <a:avLst/>
          </a:prstGeom>
        </p:spPr>
      </p:pic>
      <p:sp>
        <p:nvSpPr>
          <p:cNvPr id="15" name="文字方塊 14">
            <a:extLst>
              <a:ext uri="{FF2B5EF4-FFF2-40B4-BE49-F238E27FC236}">
                <a16:creationId xmlns:a16="http://schemas.microsoft.com/office/drawing/2014/main" id="{7E566153-204C-A14A-B53C-2BCECADE5F70}"/>
              </a:ext>
            </a:extLst>
          </p:cNvPr>
          <p:cNvSpPr txBox="1"/>
          <p:nvPr/>
        </p:nvSpPr>
        <p:spPr>
          <a:xfrm>
            <a:off x="562621" y="2338794"/>
            <a:ext cx="894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觸覺</a:t>
            </a:r>
          </a:p>
        </p:txBody>
      </p:sp>
    </p:spTree>
    <p:extLst>
      <p:ext uri="{BB962C8B-B14F-4D97-AF65-F5344CB8AC3E}">
        <p14:creationId xmlns:p14="http://schemas.microsoft.com/office/powerpoint/2010/main" val="1208575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36" y="0"/>
            <a:ext cx="4392488" cy="5143500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367514" y="34279"/>
            <a:ext cx="4380449" cy="1102519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飲食的感官摹寫</a:t>
            </a: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6767" y="1171514"/>
            <a:ext cx="4824536" cy="432048"/>
          </a:xfrm>
        </p:spPr>
        <p:txBody>
          <a:bodyPr>
            <a:normAutofit fontScale="85000" lnSpcReduction="20000"/>
          </a:bodyPr>
          <a:lstStyle/>
          <a:p>
            <a:r>
              <a:rPr lang="zh-TW" altLang="en-US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★視覺摹寫</a:t>
            </a:r>
          </a:p>
        </p:txBody>
      </p:sp>
      <p:sp>
        <p:nvSpPr>
          <p:cNvPr id="10" name="副標題 4">
            <a:extLst>
              <a:ext uri="{FF2B5EF4-FFF2-40B4-BE49-F238E27FC236}">
                <a16:creationId xmlns:a16="http://schemas.microsoft.com/office/drawing/2014/main" id="{A0BB65E8-442D-C548-80C4-AAFA8AC222E8}"/>
              </a:ext>
            </a:extLst>
          </p:cNvPr>
          <p:cNvSpPr txBox="1">
            <a:spLocks/>
          </p:cNvSpPr>
          <p:nvPr/>
        </p:nvSpPr>
        <p:spPr>
          <a:xfrm>
            <a:off x="16767" y="17898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★嗅覺摹寫</a:t>
            </a:r>
          </a:p>
        </p:txBody>
      </p:sp>
      <p:sp>
        <p:nvSpPr>
          <p:cNvPr id="11" name="副標題 4">
            <a:extLst>
              <a:ext uri="{FF2B5EF4-FFF2-40B4-BE49-F238E27FC236}">
                <a16:creationId xmlns:a16="http://schemas.microsoft.com/office/drawing/2014/main" id="{C17CD477-8B4B-BE4B-84EB-3165FB327C35}"/>
              </a:ext>
            </a:extLst>
          </p:cNvPr>
          <p:cNvSpPr txBox="1">
            <a:spLocks/>
          </p:cNvSpPr>
          <p:nvPr/>
        </p:nvSpPr>
        <p:spPr>
          <a:xfrm>
            <a:off x="16767" y="30265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★觸覺摹寫</a:t>
            </a:r>
          </a:p>
        </p:txBody>
      </p:sp>
      <p:sp>
        <p:nvSpPr>
          <p:cNvPr id="12" name="副標題 4">
            <a:extLst>
              <a:ext uri="{FF2B5EF4-FFF2-40B4-BE49-F238E27FC236}">
                <a16:creationId xmlns:a16="http://schemas.microsoft.com/office/drawing/2014/main" id="{E118A60A-2436-224B-86FE-7F9E1B8CA262}"/>
              </a:ext>
            </a:extLst>
          </p:cNvPr>
          <p:cNvSpPr txBox="1">
            <a:spLocks/>
          </p:cNvSpPr>
          <p:nvPr/>
        </p:nvSpPr>
        <p:spPr>
          <a:xfrm>
            <a:off x="16767" y="240821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★味覺摹寫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2110AA2B-DE89-554B-A854-99E697B5B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3870">
            <a:off x="6080230" y="2287850"/>
            <a:ext cx="2236106" cy="2813976"/>
          </a:xfrm>
          <a:prstGeom prst="rect">
            <a:avLst/>
          </a:prstGeom>
        </p:spPr>
      </p:pic>
      <p:sp>
        <p:nvSpPr>
          <p:cNvPr id="13" name="橢圓形圖說文字 7">
            <a:extLst>
              <a:ext uri="{FF2B5EF4-FFF2-40B4-BE49-F238E27FC236}">
                <a16:creationId xmlns:a16="http://schemas.microsoft.com/office/drawing/2014/main" id="{2A047629-0B18-2845-82B0-D809A849FB84}"/>
              </a:ext>
            </a:extLst>
          </p:cNvPr>
          <p:cNvSpPr/>
          <p:nvPr/>
        </p:nvSpPr>
        <p:spPr>
          <a:xfrm>
            <a:off x="5364099" y="339502"/>
            <a:ext cx="3430138" cy="1533063"/>
          </a:xfrm>
          <a:prstGeom prst="wedgeEllipseCallout">
            <a:avLst>
              <a:gd name="adj1" fmla="val 750"/>
              <a:gd name="adj2" fmla="val 64343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副標題 4">
            <a:extLst>
              <a:ext uri="{FF2B5EF4-FFF2-40B4-BE49-F238E27FC236}">
                <a16:creationId xmlns:a16="http://schemas.microsoft.com/office/drawing/2014/main" id="{44F86BAF-B44C-4949-B779-DE043DBE3D81}"/>
              </a:ext>
            </a:extLst>
          </p:cNvPr>
          <p:cNvSpPr txBox="1">
            <a:spLocks/>
          </p:cNvSpPr>
          <p:nvPr/>
        </p:nvSpPr>
        <p:spPr>
          <a:xfrm>
            <a:off x="5588436" y="575631"/>
            <a:ext cx="2981464" cy="9802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從</a:t>
            </a:r>
            <a:r>
              <a:rPr lang="zh-TW" altLang="en-US" sz="2800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形狀、顏色、大小</a:t>
            </a:r>
            <a:r>
              <a:rPr lang="en-US" altLang="zh-TW" sz="2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來描寫</a:t>
            </a:r>
            <a:endParaRPr lang="zh-TW" altLang="en-US" sz="2800" b="1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0328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36" y="0"/>
            <a:ext cx="4392488" cy="5143500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367514" y="34279"/>
            <a:ext cx="4380449" cy="1102519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飲食的感官摹寫</a:t>
            </a: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6767" y="1171514"/>
            <a:ext cx="4824536" cy="432048"/>
          </a:xfrm>
        </p:spPr>
        <p:txBody>
          <a:bodyPr>
            <a:normAutofit fontScale="85000" lnSpcReduction="20000"/>
          </a:bodyPr>
          <a:lstStyle/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★視覺摹寫</a:t>
            </a:r>
          </a:p>
        </p:txBody>
      </p:sp>
      <p:sp>
        <p:nvSpPr>
          <p:cNvPr id="10" name="副標題 4">
            <a:extLst>
              <a:ext uri="{FF2B5EF4-FFF2-40B4-BE49-F238E27FC236}">
                <a16:creationId xmlns:a16="http://schemas.microsoft.com/office/drawing/2014/main" id="{A0BB65E8-442D-C548-80C4-AAFA8AC222E8}"/>
              </a:ext>
            </a:extLst>
          </p:cNvPr>
          <p:cNvSpPr txBox="1">
            <a:spLocks/>
          </p:cNvSpPr>
          <p:nvPr/>
        </p:nvSpPr>
        <p:spPr>
          <a:xfrm>
            <a:off x="16767" y="17898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★嗅覺摹寫</a:t>
            </a:r>
          </a:p>
        </p:txBody>
      </p:sp>
      <p:sp>
        <p:nvSpPr>
          <p:cNvPr id="11" name="副標題 4">
            <a:extLst>
              <a:ext uri="{FF2B5EF4-FFF2-40B4-BE49-F238E27FC236}">
                <a16:creationId xmlns:a16="http://schemas.microsoft.com/office/drawing/2014/main" id="{C17CD477-8B4B-BE4B-84EB-3165FB327C35}"/>
              </a:ext>
            </a:extLst>
          </p:cNvPr>
          <p:cNvSpPr txBox="1">
            <a:spLocks/>
          </p:cNvSpPr>
          <p:nvPr/>
        </p:nvSpPr>
        <p:spPr>
          <a:xfrm>
            <a:off x="16767" y="30265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★觸覺摹寫</a:t>
            </a:r>
          </a:p>
        </p:txBody>
      </p:sp>
      <p:sp>
        <p:nvSpPr>
          <p:cNvPr id="12" name="副標題 4">
            <a:extLst>
              <a:ext uri="{FF2B5EF4-FFF2-40B4-BE49-F238E27FC236}">
                <a16:creationId xmlns:a16="http://schemas.microsoft.com/office/drawing/2014/main" id="{E118A60A-2436-224B-86FE-7F9E1B8CA262}"/>
              </a:ext>
            </a:extLst>
          </p:cNvPr>
          <p:cNvSpPr txBox="1">
            <a:spLocks/>
          </p:cNvSpPr>
          <p:nvPr/>
        </p:nvSpPr>
        <p:spPr>
          <a:xfrm>
            <a:off x="16767" y="240821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★味覺摹寫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2110AA2B-DE89-554B-A854-99E697B5B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3870">
            <a:off x="6080230" y="2287850"/>
            <a:ext cx="2236106" cy="2813976"/>
          </a:xfrm>
          <a:prstGeom prst="rect">
            <a:avLst/>
          </a:prstGeom>
        </p:spPr>
      </p:pic>
      <p:sp>
        <p:nvSpPr>
          <p:cNvPr id="13" name="橢圓形圖說文字 7">
            <a:extLst>
              <a:ext uri="{FF2B5EF4-FFF2-40B4-BE49-F238E27FC236}">
                <a16:creationId xmlns:a16="http://schemas.microsoft.com/office/drawing/2014/main" id="{2A047629-0B18-2845-82B0-D809A849FB84}"/>
              </a:ext>
            </a:extLst>
          </p:cNvPr>
          <p:cNvSpPr/>
          <p:nvPr/>
        </p:nvSpPr>
        <p:spPr>
          <a:xfrm>
            <a:off x="5364099" y="195486"/>
            <a:ext cx="3430138" cy="1792166"/>
          </a:xfrm>
          <a:prstGeom prst="wedgeEllipseCallout">
            <a:avLst>
              <a:gd name="adj1" fmla="val 750"/>
              <a:gd name="adj2" fmla="val 64343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副標題 4">
            <a:extLst>
              <a:ext uri="{FF2B5EF4-FFF2-40B4-BE49-F238E27FC236}">
                <a16:creationId xmlns:a16="http://schemas.microsoft.com/office/drawing/2014/main" id="{44F86BAF-B44C-4949-B779-DE043DBE3D81}"/>
              </a:ext>
            </a:extLst>
          </p:cNvPr>
          <p:cNvSpPr txBox="1">
            <a:spLocks/>
          </p:cNvSpPr>
          <p:nvPr/>
        </p:nvSpPr>
        <p:spPr>
          <a:xfrm>
            <a:off x="5662046" y="483518"/>
            <a:ext cx="3130228" cy="10279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描寫</a:t>
            </a:r>
            <a:r>
              <a:rPr lang="zh-TW" altLang="en-US" sz="2400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聞起來的味道，</a:t>
            </a:r>
            <a:r>
              <a:rPr lang="zh-TW" altLang="en-US" sz="24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善用和香氣有關的語詞，例如：香氣四溢。</a:t>
            </a:r>
          </a:p>
        </p:txBody>
      </p:sp>
    </p:spTree>
    <p:extLst>
      <p:ext uri="{BB962C8B-B14F-4D97-AF65-F5344CB8AC3E}">
        <p14:creationId xmlns:p14="http://schemas.microsoft.com/office/powerpoint/2010/main" val="895726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36" y="0"/>
            <a:ext cx="4392488" cy="5143500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367514" y="34279"/>
            <a:ext cx="4380449" cy="1102519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飲食的感官摹寫</a:t>
            </a: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6767" y="1171514"/>
            <a:ext cx="4824536" cy="432048"/>
          </a:xfrm>
        </p:spPr>
        <p:txBody>
          <a:bodyPr>
            <a:normAutofit fontScale="85000" lnSpcReduction="20000"/>
          </a:bodyPr>
          <a:lstStyle/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★視覺摹寫</a:t>
            </a:r>
          </a:p>
        </p:txBody>
      </p:sp>
      <p:sp>
        <p:nvSpPr>
          <p:cNvPr id="10" name="副標題 4">
            <a:extLst>
              <a:ext uri="{FF2B5EF4-FFF2-40B4-BE49-F238E27FC236}">
                <a16:creationId xmlns:a16="http://schemas.microsoft.com/office/drawing/2014/main" id="{A0BB65E8-442D-C548-80C4-AAFA8AC222E8}"/>
              </a:ext>
            </a:extLst>
          </p:cNvPr>
          <p:cNvSpPr txBox="1">
            <a:spLocks/>
          </p:cNvSpPr>
          <p:nvPr/>
        </p:nvSpPr>
        <p:spPr>
          <a:xfrm>
            <a:off x="16767" y="17898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★嗅覺摹寫</a:t>
            </a:r>
          </a:p>
        </p:txBody>
      </p:sp>
      <p:sp>
        <p:nvSpPr>
          <p:cNvPr id="11" name="副標題 4">
            <a:extLst>
              <a:ext uri="{FF2B5EF4-FFF2-40B4-BE49-F238E27FC236}">
                <a16:creationId xmlns:a16="http://schemas.microsoft.com/office/drawing/2014/main" id="{C17CD477-8B4B-BE4B-84EB-3165FB327C35}"/>
              </a:ext>
            </a:extLst>
          </p:cNvPr>
          <p:cNvSpPr txBox="1">
            <a:spLocks/>
          </p:cNvSpPr>
          <p:nvPr/>
        </p:nvSpPr>
        <p:spPr>
          <a:xfrm>
            <a:off x="16767" y="30265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★觸覺摹寫</a:t>
            </a:r>
          </a:p>
        </p:txBody>
      </p:sp>
      <p:sp>
        <p:nvSpPr>
          <p:cNvPr id="12" name="副標題 4">
            <a:extLst>
              <a:ext uri="{FF2B5EF4-FFF2-40B4-BE49-F238E27FC236}">
                <a16:creationId xmlns:a16="http://schemas.microsoft.com/office/drawing/2014/main" id="{E118A60A-2436-224B-86FE-7F9E1B8CA262}"/>
              </a:ext>
            </a:extLst>
          </p:cNvPr>
          <p:cNvSpPr txBox="1">
            <a:spLocks/>
          </p:cNvSpPr>
          <p:nvPr/>
        </p:nvSpPr>
        <p:spPr>
          <a:xfrm>
            <a:off x="16767" y="240821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★味覺摹寫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2110AA2B-DE89-554B-A854-99E697B5B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3870">
            <a:off x="6080230" y="2287850"/>
            <a:ext cx="2236106" cy="2813976"/>
          </a:xfrm>
          <a:prstGeom prst="rect">
            <a:avLst/>
          </a:prstGeom>
        </p:spPr>
      </p:pic>
      <p:sp>
        <p:nvSpPr>
          <p:cNvPr id="13" name="橢圓形圖說文字 7">
            <a:extLst>
              <a:ext uri="{FF2B5EF4-FFF2-40B4-BE49-F238E27FC236}">
                <a16:creationId xmlns:a16="http://schemas.microsoft.com/office/drawing/2014/main" id="{2A047629-0B18-2845-82B0-D809A849FB84}"/>
              </a:ext>
            </a:extLst>
          </p:cNvPr>
          <p:cNvSpPr/>
          <p:nvPr/>
        </p:nvSpPr>
        <p:spPr>
          <a:xfrm>
            <a:off x="5166792" y="34279"/>
            <a:ext cx="3797695" cy="1953373"/>
          </a:xfrm>
          <a:prstGeom prst="wedgeEllipseCallout">
            <a:avLst>
              <a:gd name="adj1" fmla="val 750"/>
              <a:gd name="adj2" fmla="val 64343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副標題 4">
            <a:extLst>
              <a:ext uri="{FF2B5EF4-FFF2-40B4-BE49-F238E27FC236}">
                <a16:creationId xmlns:a16="http://schemas.microsoft.com/office/drawing/2014/main" id="{44F86BAF-B44C-4949-B779-DE043DBE3D81}"/>
              </a:ext>
            </a:extLst>
          </p:cNvPr>
          <p:cNvSpPr txBox="1">
            <a:spLocks/>
          </p:cNvSpPr>
          <p:nvPr/>
        </p:nvSpPr>
        <p:spPr>
          <a:xfrm>
            <a:off x="5417378" y="359607"/>
            <a:ext cx="3317142" cy="10279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2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描寫</a:t>
            </a:r>
            <a:r>
              <a:rPr lang="zh-TW" altLang="en-US" sz="2200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吃起來的感受</a:t>
            </a:r>
            <a:r>
              <a:rPr lang="zh-TW" altLang="en-US" sz="22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，像是</a:t>
            </a:r>
            <a:r>
              <a:rPr lang="zh-TW" altLang="en-US" sz="2200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酸、甜、苦、辣</a:t>
            </a:r>
            <a:r>
              <a:rPr lang="zh-TW" altLang="en-US" sz="22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，善用句型，例如：「</a:t>
            </a:r>
            <a:r>
              <a:rPr lang="zh-TW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zh-TW" altLang="en-US" sz="22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咬開，滿口油湯</a:t>
            </a:r>
            <a:r>
              <a:rPr lang="zh-TW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卻</a:t>
            </a:r>
            <a:r>
              <a:rPr lang="zh-TW" altLang="en-US" sz="22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不膩嘴。」</a:t>
            </a:r>
          </a:p>
        </p:txBody>
      </p:sp>
    </p:spTree>
    <p:extLst>
      <p:ext uri="{BB962C8B-B14F-4D97-AF65-F5344CB8AC3E}">
        <p14:creationId xmlns:p14="http://schemas.microsoft.com/office/powerpoint/2010/main" val="39090572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36" y="0"/>
            <a:ext cx="4392488" cy="5143500"/>
          </a:xfrm>
          <a:prstGeom prst="rect">
            <a:avLst/>
          </a:prstGeom>
          <a:solidFill>
            <a:srgbClr val="FCB2C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367514" y="34279"/>
            <a:ext cx="4380449" cy="1102519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飲食的感官摹寫</a:t>
            </a: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6767" y="1171514"/>
            <a:ext cx="4824536" cy="432048"/>
          </a:xfrm>
        </p:spPr>
        <p:txBody>
          <a:bodyPr>
            <a:normAutofit fontScale="85000" lnSpcReduction="20000"/>
          </a:bodyPr>
          <a:lstStyle/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★視覺摹寫</a:t>
            </a:r>
          </a:p>
        </p:txBody>
      </p:sp>
      <p:sp>
        <p:nvSpPr>
          <p:cNvPr id="10" name="副標題 4">
            <a:extLst>
              <a:ext uri="{FF2B5EF4-FFF2-40B4-BE49-F238E27FC236}">
                <a16:creationId xmlns:a16="http://schemas.microsoft.com/office/drawing/2014/main" id="{A0BB65E8-442D-C548-80C4-AAFA8AC222E8}"/>
              </a:ext>
            </a:extLst>
          </p:cNvPr>
          <p:cNvSpPr txBox="1">
            <a:spLocks/>
          </p:cNvSpPr>
          <p:nvPr/>
        </p:nvSpPr>
        <p:spPr>
          <a:xfrm>
            <a:off x="16767" y="17898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★嗅覺摹寫</a:t>
            </a:r>
          </a:p>
        </p:txBody>
      </p:sp>
      <p:sp>
        <p:nvSpPr>
          <p:cNvPr id="11" name="副標題 4">
            <a:extLst>
              <a:ext uri="{FF2B5EF4-FFF2-40B4-BE49-F238E27FC236}">
                <a16:creationId xmlns:a16="http://schemas.microsoft.com/office/drawing/2014/main" id="{C17CD477-8B4B-BE4B-84EB-3165FB327C35}"/>
              </a:ext>
            </a:extLst>
          </p:cNvPr>
          <p:cNvSpPr txBox="1">
            <a:spLocks/>
          </p:cNvSpPr>
          <p:nvPr/>
        </p:nvSpPr>
        <p:spPr>
          <a:xfrm>
            <a:off x="16767" y="302656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★觸覺摹寫</a:t>
            </a:r>
          </a:p>
        </p:txBody>
      </p:sp>
      <p:sp>
        <p:nvSpPr>
          <p:cNvPr id="12" name="副標題 4">
            <a:extLst>
              <a:ext uri="{FF2B5EF4-FFF2-40B4-BE49-F238E27FC236}">
                <a16:creationId xmlns:a16="http://schemas.microsoft.com/office/drawing/2014/main" id="{E118A60A-2436-224B-86FE-7F9E1B8CA262}"/>
              </a:ext>
            </a:extLst>
          </p:cNvPr>
          <p:cNvSpPr txBox="1">
            <a:spLocks/>
          </p:cNvSpPr>
          <p:nvPr/>
        </p:nvSpPr>
        <p:spPr>
          <a:xfrm>
            <a:off x="16767" y="2408214"/>
            <a:ext cx="48245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★味覺摹寫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2110AA2B-DE89-554B-A854-99E697B5B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3870">
            <a:off x="6080230" y="2287850"/>
            <a:ext cx="2236106" cy="2813976"/>
          </a:xfrm>
          <a:prstGeom prst="rect">
            <a:avLst/>
          </a:prstGeom>
        </p:spPr>
      </p:pic>
      <p:sp>
        <p:nvSpPr>
          <p:cNvPr id="13" name="橢圓形圖說文字 7">
            <a:extLst>
              <a:ext uri="{FF2B5EF4-FFF2-40B4-BE49-F238E27FC236}">
                <a16:creationId xmlns:a16="http://schemas.microsoft.com/office/drawing/2014/main" id="{2A047629-0B18-2845-82B0-D809A849FB84}"/>
              </a:ext>
            </a:extLst>
          </p:cNvPr>
          <p:cNvSpPr/>
          <p:nvPr/>
        </p:nvSpPr>
        <p:spPr>
          <a:xfrm>
            <a:off x="5004048" y="40380"/>
            <a:ext cx="3907161" cy="1953373"/>
          </a:xfrm>
          <a:prstGeom prst="wedgeEllipseCallout">
            <a:avLst>
              <a:gd name="adj1" fmla="val 750"/>
              <a:gd name="adj2" fmla="val 64343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副標題 4">
            <a:extLst>
              <a:ext uri="{FF2B5EF4-FFF2-40B4-BE49-F238E27FC236}">
                <a16:creationId xmlns:a16="http://schemas.microsoft.com/office/drawing/2014/main" id="{44F86BAF-B44C-4949-B779-DE043DBE3D81}"/>
              </a:ext>
            </a:extLst>
          </p:cNvPr>
          <p:cNvSpPr txBox="1">
            <a:spLocks/>
          </p:cNvSpPr>
          <p:nvPr/>
        </p:nvSpPr>
        <p:spPr>
          <a:xfrm>
            <a:off x="5261455" y="359155"/>
            <a:ext cx="3580620" cy="14777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描寫</a:t>
            </a:r>
            <a:r>
              <a:rPr lang="zh-TW" altLang="en-US" sz="2000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摸起來的感受</a:t>
            </a:r>
            <a:r>
              <a:rPr lang="zh-TW" altLang="en-US" sz="20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，像是</a:t>
            </a:r>
            <a:r>
              <a:rPr lang="zh-TW" altLang="en-US" sz="2000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軟、硬、柔</a:t>
            </a:r>
            <a:r>
              <a:rPr lang="zh-TW" altLang="en-US" sz="2000" b="1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，但不是每個食物都適用呵！可以用在包子、饅頭、手捲、披薩等可以手拿的食物。</a:t>
            </a:r>
          </a:p>
        </p:txBody>
      </p:sp>
    </p:spTree>
    <p:extLst>
      <p:ext uri="{BB962C8B-B14F-4D97-AF65-F5344CB8AC3E}">
        <p14:creationId xmlns:p14="http://schemas.microsoft.com/office/powerpoint/2010/main" val="3619136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</TotalTime>
  <Words>2287</Words>
  <Application>Microsoft Macintosh PowerPoint</Application>
  <PresentationFormat>如螢幕大小 (16:9)</PresentationFormat>
  <Paragraphs>214</Paragraphs>
  <Slides>40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40</vt:i4>
      </vt:variant>
    </vt:vector>
  </HeadingPairs>
  <TitlesOfParts>
    <vt:vector size="46" baseType="lpstr">
      <vt:lpstr>Microsoft JhengHei</vt:lpstr>
      <vt:lpstr>Microsoft JhengHei</vt:lpstr>
      <vt:lpstr>Wawati SC</vt:lpstr>
      <vt:lpstr>Arial</vt:lpstr>
      <vt:lpstr>Calibri</vt:lpstr>
      <vt:lpstr>Office 佈景主題</vt:lpstr>
      <vt:lpstr>最好的味覺禮物</vt:lpstr>
      <vt:lpstr>第一段 Ｑ1</vt:lpstr>
      <vt:lpstr>Ｑ1：生活中送給你最好的味覺禮物是哪一個食物？ ★請你參考第一段，運用感官摹寫（視覺、味覺、嗅覺……）描述它，最後用「這就是……」寫出這個食物的名稱。  </vt:lpstr>
      <vt:lpstr>第一段</vt:lpstr>
      <vt:lpstr>○○的食記</vt:lpstr>
      <vt:lpstr>飲食的感官摹寫</vt:lpstr>
      <vt:lpstr>飲食的感官摹寫</vt:lpstr>
      <vt:lpstr>飲食的感官摹寫</vt:lpstr>
      <vt:lpstr>飲食的感官摹寫</vt:lpstr>
      <vt:lpstr>好文共賞</vt:lpstr>
      <vt:lpstr>好文共賞</vt:lpstr>
      <vt:lpstr>好文共賞</vt:lpstr>
      <vt:lpstr>第二段 Ｑ2-1~2-2</vt:lpstr>
      <vt:lpstr>Q2-1：請詳細描寫這個食物的料理步驟。 ★使用句型「先……，接著……，再……」寫出步驟。  </vt:lpstr>
      <vt:lpstr>Q2-2：這個食物帶給你最難忘的回憶是什麼事情呢？ ★請你參考第二段，用「當……的時候，我彷彿……」開頭，回憶這個事件，並寫出原因、經過和感受。  </vt:lpstr>
      <vt:lpstr>第二段</vt:lpstr>
      <vt:lpstr>某某人的○○</vt:lpstr>
      <vt:lpstr>回憶事件的寫法</vt:lpstr>
      <vt:lpstr>第三段 Ｑ3-1~3-3</vt:lpstr>
      <vt:lpstr>Q3-1：這個食物你最想和誰一起品嘗？為什麼呢？ </vt:lpstr>
      <vt:lpstr>Q3-2：在等待這個食物料理好的時間裡，你有什麼樣的心情？ ★使用句型「……就像……」腦海裡有什麼樣的畫面呢？   </vt:lpstr>
      <vt:lpstr>Q3-3：這個食物要怎麼品嘗才好吃？ ★請你參考第五段，用「一邊……一邊想像……」寫出品嘗時的情境。   </vt:lpstr>
      <vt:lpstr>第五段</vt:lpstr>
      <vt:lpstr>我心目中的夢幻美食</vt:lpstr>
      <vt:lpstr>飲食的想像</vt:lpstr>
      <vt:lpstr>飲食的想像</vt:lpstr>
      <vt:lpstr>飲食的想像</vt:lpstr>
      <vt:lpstr>飲食的想像</vt:lpstr>
      <vt:lpstr>飲食的想像</vt:lpstr>
      <vt:lpstr>飲食的想像</vt:lpstr>
      <vt:lpstr>好文共賞</vt:lpstr>
      <vt:lpstr>好文共賞</vt:lpstr>
      <vt:lpstr>好文共賞</vt:lpstr>
      <vt:lpstr>好文共賞</vt:lpstr>
      <vt:lpstr>好文共賞</vt:lpstr>
      <vt:lpstr>第四段 Ｑ4</vt:lpstr>
      <vt:lpstr>Q4：為什麼這個食物對你來說是最好的味覺禮物呢？ ★請你參考第六段，用「（   ）的（   ）是最好吃的（   ）；（   ）的（   ），是給（   ）最好的味覺禮物。」寫出你的感受和理由。   </vt:lpstr>
      <vt:lpstr>第六段</vt:lpstr>
      <vt:lpstr>（自己家裡熬）的（果醬），      是最好吃的（果醬）； （自己動手做）的（果汁），      是給（孩子）最好的味覺禮物。</vt:lpstr>
      <vt:lpstr>寫，就對了！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我的糖果罐</dc:title>
  <dc:creator>wayne</dc:creator>
  <cp:lastModifiedBy>品薇 洪</cp:lastModifiedBy>
  <cp:revision>81</cp:revision>
  <dcterms:created xsi:type="dcterms:W3CDTF">2019-09-02T06:45:30Z</dcterms:created>
  <dcterms:modified xsi:type="dcterms:W3CDTF">2020-03-19T18:04:54Z</dcterms:modified>
</cp:coreProperties>
</file>