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78" r:id="rId4"/>
    <p:sldId id="265" r:id="rId5"/>
    <p:sldId id="269" r:id="rId6"/>
    <p:sldId id="266" r:id="rId7"/>
    <p:sldId id="259" r:id="rId8"/>
    <p:sldId id="261" r:id="rId9"/>
    <p:sldId id="258" r:id="rId10"/>
    <p:sldId id="267" r:id="rId11"/>
    <p:sldId id="268" r:id="rId12"/>
    <p:sldId id="270" r:id="rId13"/>
    <p:sldId id="271" r:id="rId14"/>
    <p:sldId id="262" r:id="rId15"/>
    <p:sldId id="272" r:id="rId16"/>
    <p:sldId id="273" r:id="rId17"/>
    <p:sldId id="274" r:id="rId18"/>
    <p:sldId id="275" r:id="rId19"/>
    <p:sldId id="276" r:id="rId20"/>
    <p:sldId id="277" r:id="rId21"/>
    <p:sldId id="263" r:id="rId22"/>
    <p:sldId id="279" r:id="rId23"/>
    <p:sldId id="289" r:id="rId24"/>
    <p:sldId id="260" r:id="rId25"/>
    <p:sldId id="280" r:id="rId26"/>
    <p:sldId id="281" r:id="rId27"/>
    <p:sldId id="282" r:id="rId28"/>
    <p:sldId id="283" r:id="rId29"/>
    <p:sldId id="264" r:id="rId30"/>
    <p:sldId id="284" r:id="rId31"/>
    <p:sldId id="286" r:id="rId32"/>
    <p:sldId id="285" r:id="rId33"/>
    <p:sldId id="287" r:id="rId34"/>
    <p:sldId id="288" r:id="rId35"/>
  </p:sldIdLst>
  <p:sldSz cx="9144000" cy="5143500" type="screen16x9"/>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32FF"/>
    <a:srgbClr val="996633"/>
    <a:srgbClr val="FFA143"/>
    <a:srgbClr val="FFCC99"/>
    <a:srgbClr val="FFE6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等深淺樣式 2 - 輔色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E3FDE45-AF77-4B5C-9715-49D594BDF05E}" styleName="淺色樣式 1 - 輔色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淺色樣式 1 - 輔色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12C8C85-51F0-491E-9774-3900AFEF0FD7}" styleName="淺色樣式 2 - 輔色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10A1B5D5-9B99-4C35-A422-299274C87663}" styleName="中等深淺樣式 1 - 輔色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16D9F66E-5EB9-4882-86FB-DCBF35E3C3E4}" styleName="中等深淺樣式 4 - 輔色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34843"/>
    <p:restoredTop sz="94648"/>
  </p:normalViewPr>
  <p:slideViewPr>
    <p:cSldViewPr>
      <p:cViewPr varScale="1">
        <p:scale>
          <a:sx n="124" d="100"/>
          <a:sy n="124" d="100"/>
        </p:scale>
        <p:origin x="176" y="792"/>
      </p:cViewPr>
      <p:guideLst>
        <p:guide orient="horz" pos="1620"/>
        <p:guide pos="2880"/>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1597819"/>
            <a:ext cx="7772400" cy="1102519"/>
          </a:xfrm>
        </p:spPr>
        <p:txBody>
          <a:bodyPr/>
          <a:lstStyle>
            <a:lvl1pPr>
              <a:defRPr>
                <a:latin typeface="微軟正黑體" panose="020B0604030504040204" pitchFamily="34" charset="-120"/>
                <a:ea typeface="微軟正黑體" panose="020B0604030504040204" pitchFamily="34" charset="-120"/>
              </a:defRPr>
            </a:lvl1pPr>
          </a:lstStyle>
          <a:p>
            <a:r>
              <a:rPr lang="zh-TW" altLang="en-US" dirty="0"/>
              <a:t>按一下以編輯母片標題樣式</a:t>
            </a:r>
          </a:p>
        </p:txBody>
      </p:sp>
      <p:sp>
        <p:nvSpPr>
          <p:cNvPr id="3" name="副標題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latin typeface="微軟正黑體" panose="020B0604030504040204" pitchFamily="34" charset="-120"/>
                <a:ea typeface="微軟正黑體" panose="020B0604030504040204" pitchFamily="34" charset="-12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dirty="0"/>
              <a:t>按一下以編輯母片副標題樣式</a:t>
            </a:r>
          </a:p>
        </p:txBody>
      </p:sp>
      <p:sp>
        <p:nvSpPr>
          <p:cNvPr id="4" name="日期版面配置區 3"/>
          <p:cNvSpPr>
            <a:spLocks noGrp="1"/>
          </p:cNvSpPr>
          <p:nvPr>
            <p:ph type="dt" sz="half" idx="10"/>
          </p:nvPr>
        </p:nvSpPr>
        <p:spPr/>
        <p:txBody>
          <a:bodyPr/>
          <a:lstStyle/>
          <a:p>
            <a:fld id="{46801889-77D6-41A6-A16B-00B3018DC26C}" type="datetimeFigureOut">
              <a:rPr lang="zh-TW" altLang="en-US" smtClean="0"/>
              <a:t>2020/6/10</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AF9A1673-3270-433A-ABDF-77AA9D4E9DF1}" type="slidenum">
              <a:rPr lang="zh-TW" altLang="en-US" smtClean="0"/>
              <a:t>‹#›</a:t>
            </a:fld>
            <a:endParaRPr lang="zh-TW" altLang="en-US"/>
          </a:p>
        </p:txBody>
      </p:sp>
      <p:pic>
        <p:nvPicPr>
          <p:cNvPr id="7" name="圖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520" y="123478"/>
            <a:ext cx="3641226" cy="5143500"/>
          </a:xfrm>
          <a:prstGeom prst="rect">
            <a:avLst/>
          </a:prstGeom>
        </p:spPr>
      </p:pic>
    </p:spTree>
    <p:extLst>
      <p:ext uri="{BB962C8B-B14F-4D97-AF65-F5344CB8AC3E}">
        <p14:creationId xmlns:p14="http://schemas.microsoft.com/office/powerpoint/2010/main" val="30755824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直排文字版面配置區 2"/>
          <p:cNvSpPr>
            <a:spLocks noGrp="1"/>
          </p:cNvSpPr>
          <p:nvPr>
            <p:ph type="body" orient="vert" idx="1"/>
          </p:nvPr>
        </p:nvSpPr>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p>
            <a:fld id="{46801889-77D6-41A6-A16B-00B3018DC26C}" type="datetimeFigureOut">
              <a:rPr lang="zh-TW" altLang="en-US" smtClean="0"/>
              <a:t>2020/6/10</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AF9A1673-3270-433A-ABDF-77AA9D4E9DF1}" type="slidenum">
              <a:rPr lang="zh-TW" altLang="en-US" smtClean="0"/>
              <a:t>‹#›</a:t>
            </a:fld>
            <a:endParaRPr lang="zh-TW" altLang="en-US"/>
          </a:p>
        </p:txBody>
      </p:sp>
    </p:spTree>
    <p:extLst>
      <p:ext uri="{BB962C8B-B14F-4D97-AF65-F5344CB8AC3E}">
        <p14:creationId xmlns:p14="http://schemas.microsoft.com/office/powerpoint/2010/main" val="42892835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05979"/>
            <a:ext cx="2057400" cy="4388644"/>
          </a:xfrm>
        </p:spPr>
        <p:txBody>
          <a:bodyPr vert="eaVert"/>
          <a:lstStyle/>
          <a:p>
            <a:r>
              <a:rPr lang="zh-TW" altLang="en-US"/>
              <a:t>按一下以編輯母片標題樣式</a:t>
            </a:r>
          </a:p>
        </p:txBody>
      </p:sp>
      <p:sp>
        <p:nvSpPr>
          <p:cNvPr id="3" name="直排文字版面配置區 2"/>
          <p:cNvSpPr>
            <a:spLocks noGrp="1"/>
          </p:cNvSpPr>
          <p:nvPr>
            <p:ph type="body" orient="vert" idx="1"/>
          </p:nvPr>
        </p:nvSpPr>
        <p:spPr>
          <a:xfrm>
            <a:off x="457200" y="205979"/>
            <a:ext cx="6019800" cy="4388644"/>
          </a:xfrm>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p>
            <a:fld id="{46801889-77D6-41A6-A16B-00B3018DC26C}" type="datetimeFigureOut">
              <a:rPr lang="zh-TW" altLang="en-US" smtClean="0"/>
              <a:t>2020/6/10</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AF9A1673-3270-433A-ABDF-77AA9D4E9DF1}" type="slidenum">
              <a:rPr lang="zh-TW" altLang="en-US" smtClean="0"/>
              <a:t>‹#›</a:t>
            </a:fld>
            <a:endParaRPr lang="zh-TW" altLang="en-US"/>
          </a:p>
        </p:txBody>
      </p:sp>
    </p:spTree>
    <p:extLst>
      <p:ext uri="{BB962C8B-B14F-4D97-AF65-F5344CB8AC3E}">
        <p14:creationId xmlns:p14="http://schemas.microsoft.com/office/powerpoint/2010/main" val="8764690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標題及物件">
    <p:spTree>
      <p:nvGrpSpPr>
        <p:cNvPr id="1" name=""/>
        <p:cNvGrpSpPr/>
        <p:nvPr/>
      </p:nvGrpSpPr>
      <p:grpSpPr>
        <a:xfrm>
          <a:off x="0" y="0"/>
          <a:ext cx="0" cy="0"/>
          <a:chOff x="0" y="0"/>
          <a:chExt cx="0" cy="0"/>
        </a:xfrm>
      </p:grpSpPr>
      <p:grpSp>
        <p:nvGrpSpPr>
          <p:cNvPr id="7" name="群組 6"/>
          <p:cNvGrpSpPr/>
          <p:nvPr userDrawn="1"/>
        </p:nvGrpSpPr>
        <p:grpSpPr>
          <a:xfrm>
            <a:off x="251520" y="195486"/>
            <a:ext cx="8640960" cy="4320480"/>
            <a:chOff x="251520" y="195486"/>
            <a:chExt cx="8640960" cy="4680520"/>
          </a:xfrm>
        </p:grpSpPr>
        <p:sp>
          <p:nvSpPr>
            <p:cNvPr id="8" name="양쪽 모서리가 둥근 사각형 12"/>
            <p:cNvSpPr/>
            <p:nvPr/>
          </p:nvSpPr>
          <p:spPr>
            <a:xfrm>
              <a:off x="468515" y="195486"/>
              <a:ext cx="459821" cy="897948"/>
            </a:xfrm>
            <a:prstGeom prst="round2SameRect">
              <a:avLst>
                <a:gd name="adj1" fmla="val 50000"/>
                <a:gd name="adj2" fmla="val 0"/>
              </a:avLst>
            </a:prstGeom>
            <a:solidFill>
              <a:srgbClr val="996633"/>
            </a:solidFill>
            <a:ln w="539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endParaRPr>
            </a:p>
          </p:txBody>
        </p:sp>
        <p:sp>
          <p:nvSpPr>
            <p:cNvPr id="9" name="모서리가 둥근 직사각형 4"/>
            <p:cNvSpPr/>
            <p:nvPr/>
          </p:nvSpPr>
          <p:spPr>
            <a:xfrm>
              <a:off x="251520" y="504111"/>
              <a:ext cx="8640960" cy="4371895"/>
            </a:xfrm>
            <a:prstGeom prst="roundRect">
              <a:avLst>
                <a:gd name="adj" fmla="val 3115"/>
              </a:avLst>
            </a:prstGeom>
            <a:solidFill>
              <a:schemeClr val="bg1"/>
            </a:solidFill>
            <a:ln w="539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endParaRPr>
            </a:p>
          </p:txBody>
        </p:sp>
        <p:sp>
          <p:nvSpPr>
            <p:cNvPr id="10" name="자유형 20"/>
            <p:cNvSpPr/>
            <p:nvPr/>
          </p:nvSpPr>
          <p:spPr>
            <a:xfrm>
              <a:off x="755576" y="195486"/>
              <a:ext cx="5484495" cy="617251"/>
            </a:xfrm>
            <a:custGeom>
              <a:avLst/>
              <a:gdLst>
                <a:gd name="connsiteX0" fmla="*/ 3245702 w 5903595"/>
                <a:gd name="connsiteY0" fmla="*/ 0 h 706150"/>
                <a:gd name="connsiteX1" fmla="*/ 5686843 w 5903595"/>
                <a:gd name="connsiteY1" fmla="*/ 0 h 706150"/>
                <a:gd name="connsiteX2" fmla="*/ 5903595 w 5903595"/>
                <a:gd name="connsiteY2" fmla="*/ 216752 h 706150"/>
                <a:gd name="connsiteX3" fmla="*/ 5903595 w 5903595"/>
                <a:gd name="connsiteY3" fmla="*/ 489397 h 706150"/>
                <a:gd name="connsiteX4" fmla="*/ 5686843 w 5903595"/>
                <a:gd name="connsiteY4" fmla="*/ 706149 h 706150"/>
                <a:gd name="connsiteX5" fmla="*/ 4504266 w 5903595"/>
                <a:gd name="connsiteY5" fmla="*/ 706149 h 706150"/>
                <a:gd name="connsiteX6" fmla="*/ 4504253 w 5903595"/>
                <a:gd name="connsiteY6" fmla="*/ 706150 h 706150"/>
                <a:gd name="connsiteX7" fmla="*/ 567864 w 5903595"/>
                <a:gd name="connsiteY7" fmla="*/ 706150 h 706150"/>
                <a:gd name="connsiteX8" fmla="*/ 391018 w 5903595"/>
                <a:gd name="connsiteY8" fmla="*/ 706150 h 706150"/>
                <a:gd name="connsiteX9" fmla="*/ 155992 w 5903595"/>
                <a:gd name="connsiteY9" fmla="*/ 583639 h 706150"/>
                <a:gd name="connsiteX10" fmla="*/ 142414 w 5903595"/>
                <a:gd name="connsiteY10" fmla="*/ 530749 h 706150"/>
                <a:gd name="connsiteX11" fmla="*/ 142414 w 5903595"/>
                <a:gd name="connsiteY11" fmla="*/ 169832 h 706150"/>
                <a:gd name="connsiteX12" fmla="*/ 38438 w 5903595"/>
                <a:gd name="connsiteY12" fmla="*/ 24588 h 706150"/>
                <a:gd name="connsiteX13" fmla="*/ 0 w 5903595"/>
                <a:gd name="connsiteY13" fmla="*/ 12721 h 706150"/>
                <a:gd name="connsiteX14" fmla="*/ 0 w 5903595"/>
                <a:gd name="connsiteY14" fmla="*/ 1 h 706150"/>
                <a:gd name="connsiteX15" fmla="*/ 3245692 w 5903595"/>
                <a:gd name="connsiteY15" fmla="*/ 1 h 706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903595" h="706150">
                  <a:moveTo>
                    <a:pt x="3245702" y="0"/>
                  </a:moveTo>
                  <a:lnTo>
                    <a:pt x="5686843" y="0"/>
                  </a:lnTo>
                  <a:cubicBezTo>
                    <a:pt x="5806552" y="0"/>
                    <a:pt x="5903595" y="97043"/>
                    <a:pt x="5903595" y="216752"/>
                  </a:cubicBezTo>
                  <a:lnTo>
                    <a:pt x="5903595" y="489397"/>
                  </a:lnTo>
                  <a:cubicBezTo>
                    <a:pt x="5903595" y="609106"/>
                    <a:pt x="5806552" y="706149"/>
                    <a:pt x="5686843" y="706149"/>
                  </a:cubicBezTo>
                  <a:lnTo>
                    <a:pt x="4504266" y="706149"/>
                  </a:lnTo>
                  <a:lnTo>
                    <a:pt x="4504253" y="706150"/>
                  </a:lnTo>
                  <a:lnTo>
                    <a:pt x="567864" y="706150"/>
                  </a:lnTo>
                  <a:lnTo>
                    <a:pt x="391018" y="706150"/>
                  </a:lnTo>
                  <a:cubicBezTo>
                    <a:pt x="285364" y="706150"/>
                    <a:pt x="194714" y="655634"/>
                    <a:pt x="155992" y="583639"/>
                  </a:cubicBezTo>
                  <a:lnTo>
                    <a:pt x="142414" y="530749"/>
                  </a:lnTo>
                  <a:lnTo>
                    <a:pt x="142414" y="169832"/>
                  </a:lnTo>
                  <a:cubicBezTo>
                    <a:pt x="142414" y="108279"/>
                    <a:pt x="100774" y="54374"/>
                    <a:pt x="38438" y="24588"/>
                  </a:cubicBezTo>
                  <a:lnTo>
                    <a:pt x="0" y="12721"/>
                  </a:lnTo>
                  <a:lnTo>
                    <a:pt x="0" y="1"/>
                  </a:lnTo>
                  <a:lnTo>
                    <a:pt x="3245692" y="1"/>
                  </a:lnTo>
                  <a:close/>
                </a:path>
              </a:pathLst>
            </a:custGeom>
            <a:solidFill>
              <a:srgbClr val="FFA143"/>
            </a:solidFill>
            <a:ln w="539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lgn="r" latinLnBrk="0">
                <a:defRPr/>
              </a:pPr>
              <a:endParaRPr lang="en-US" altLang="ko-KR" sz="2800" b="1" kern="0" dirty="0">
                <a:solidFill>
                  <a:schemeClr val="bg1"/>
                </a:solidFill>
                <a:latin typeface="微軟正黑體" panose="020B0604030504040204" pitchFamily="34" charset="-120"/>
                <a:ea typeface="微軟正黑體" panose="020B0604030504040204" pitchFamily="34" charset="-120"/>
              </a:endParaRPr>
            </a:p>
          </p:txBody>
        </p:sp>
      </p:grpSp>
      <p:sp>
        <p:nvSpPr>
          <p:cNvPr id="3" name="內容版面配置區 2"/>
          <p:cNvSpPr>
            <a:spLocks noGrp="1"/>
          </p:cNvSpPr>
          <p:nvPr>
            <p:ph idx="1"/>
          </p:nvPr>
        </p:nvSpPr>
        <p:spPr>
          <a:xfrm>
            <a:off x="468515" y="992822"/>
            <a:ext cx="8229600" cy="3394472"/>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p>
            <a:fld id="{46801889-77D6-41A6-A16B-00B3018DC26C}" type="datetimeFigureOut">
              <a:rPr lang="zh-TW" altLang="en-US" smtClean="0"/>
              <a:t>2020/6/10</a:t>
            </a:fld>
            <a:endParaRPr lang="zh-TW" altLang="en-US"/>
          </a:p>
        </p:txBody>
      </p:sp>
      <p:sp>
        <p:nvSpPr>
          <p:cNvPr id="5" name="頁尾版面配置區 4"/>
          <p:cNvSpPr>
            <a:spLocks noGrp="1"/>
          </p:cNvSpPr>
          <p:nvPr>
            <p:ph type="ftr" sz="quarter" idx="11"/>
          </p:nvPr>
        </p:nvSpPr>
        <p:spPr/>
        <p:txBody>
          <a:bodyPr/>
          <a:lstStyle/>
          <a:p>
            <a:endParaRPr lang="zh-TW" altLang="en-US" dirty="0"/>
          </a:p>
        </p:txBody>
      </p:sp>
      <p:sp>
        <p:nvSpPr>
          <p:cNvPr id="6" name="投影片編號版面配置區 5"/>
          <p:cNvSpPr>
            <a:spLocks noGrp="1"/>
          </p:cNvSpPr>
          <p:nvPr>
            <p:ph type="sldNum" sz="quarter" idx="12"/>
          </p:nvPr>
        </p:nvSpPr>
        <p:spPr/>
        <p:txBody>
          <a:bodyPr/>
          <a:lstStyle/>
          <a:p>
            <a:fld id="{AF9A1673-3270-433A-ABDF-77AA9D4E9DF1}" type="slidenum">
              <a:rPr lang="zh-TW" altLang="en-US" smtClean="0"/>
              <a:t>‹#›</a:t>
            </a:fld>
            <a:endParaRPr lang="zh-TW" altLang="en-US"/>
          </a:p>
        </p:txBody>
      </p:sp>
      <p:pic>
        <p:nvPicPr>
          <p:cNvPr id="11" name="圖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2689" y="118308"/>
            <a:ext cx="3641226" cy="5143500"/>
          </a:xfrm>
          <a:prstGeom prst="rect">
            <a:avLst/>
          </a:prstGeom>
        </p:spPr>
      </p:pic>
      <p:pic>
        <p:nvPicPr>
          <p:cNvPr id="12" name="圖片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740352" y="167017"/>
            <a:ext cx="1056641" cy="473245"/>
          </a:xfrm>
          <a:prstGeom prst="rect">
            <a:avLst/>
          </a:prstGeom>
        </p:spPr>
      </p:pic>
    </p:spTree>
    <p:extLst>
      <p:ext uri="{BB962C8B-B14F-4D97-AF65-F5344CB8AC3E}">
        <p14:creationId xmlns:p14="http://schemas.microsoft.com/office/powerpoint/2010/main" val="35323780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3305176"/>
            <a:ext cx="7772400" cy="1021556"/>
          </a:xfrm>
        </p:spPr>
        <p:txBody>
          <a:bodyPr anchor="t"/>
          <a:lstStyle>
            <a:lvl1pPr algn="l">
              <a:defRPr sz="4000" b="1" cap="all"/>
            </a:lvl1pPr>
          </a:lstStyle>
          <a:p>
            <a:r>
              <a:rPr lang="zh-TW" altLang="en-US"/>
              <a:t>按一下以編輯母片標題樣式</a:t>
            </a:r>
          </a:p>
        </p:txBody>
      </p:sp>
      <p:sp>
        <p:nvSpPr>
          <p:cNvPr id="3" name="文字版面配置區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a:t>按一下以編輯母片文字樣式</a:t>
            </a:r>
          </a:p>
        </p:txBody>
      </p:sp>
      <p:sp>
        <p:nvSpPr>
          <p:cNvPr id="4" name="日期版面配置區 3"/>
          <p:cNvSpPr>
            <a:spLocks noGrp="1"/>
          </p:cNvSpPr>
          <p:nvPr>
            <p:ph type="dt" sz="half" idx="10"/>
          </p:nvPr>
        </p:nvSpPr>
        <p:spPr/>
        <p:txBody>
          <a:bodyPr/>
          <a:lstStyle/>
          <a:p>
            <a:fld id="{46801889-77D6-41A6-A16B-00B3018DC26C}" type="datetimeFigureOut">
              <a:rPr lang="zh-TW" altLang="en-US" smtClean="0"/>
              <a:t>2020/6/10</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AF9A1673-3270-433A-ABDF-77AA9D4E9DF1}" type="slidenum">
              <a:rPr lang="zh-TW" altLang="en-US" smtClean="0"/>
              <a:t>‹#›</a:t>
            </a:fld>
            <a:endParaRPr lang="zh-TW" altLang="en-US"/>
          </a:p>
        </p:txBody>
      </p:sp>
    </p:spTree>
    <p:extLst>
      <p:ext uri="{BB962C8B-B14F-4D97-AF65-F5344CB8AC3E}">
        <p14:creationId xmlns:p14="http://schemas.microsoft.com/office/powerpoint/2010/main" val="17757078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內容版面配置區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日期版面配置區 4"/>
          <p:cNvSpPr>
            <a:spLocks noGrp="1"/>
          </p:cNvSpPr>
          <p:nvPr>
            <p:ph type="dt" sz="half" idx="10"/>
          </p:nvPr>
        </p:nvSpPr>
        <p:spPr/>
        <p:txBody>
          <a:bodyPr/>
          <a:lstStyle/>
          <a:p>
            <a:fld id="{46801889-77D6-41A6-A16B-00B3018DC26C}" type="datetimeFigureOut">
              <a:rPr lang="zh-TW" altLang="en-US" smtClean="0"/>
              <a:t>2020/6/10</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AF9A1673-3270-433A-ABDF-77AA9D4E9DF1}" type="slidenum">
              <a:rPr lang="zh-TW" altLang="en-US" smtClean="0"/>
              <a:t>‹#›</a:t>
            </a:fld>
            <a:endParaRPr lang="zh-TW" altLang="en-US"/>
          </a:p>
        </p:txBody>
      </p:sp>
    </p:spTree>
    <p:extLst>
      <p:ext uri="{BB962C8B-B14F-4D97-AF65-F5344CB8AC3E}">
        <p14:creationId xmlns:p14="http://schemas.microsoft.com/office/powerpoint/2010/main" val="38723369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a:t>按一下以編輯母片標題樣式</a:t>
            </a:r>
          </a:p>
        </p:txBody>
      </p:sp>
      <p:sp>
        <p:nvSpPr>
          <p:cNvPr id="3" name="文字版面配置區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4" name="內容版面配置區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文字版面配置區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6" name="內容版面配置區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7" name="日期版面配置區 6"/>
          <p:cNvSpPr>
            <a:spLocks noGrp="1"/>
          </p:cNvSpPr>
          <p:nvPr>
            <p:ph type="dt" sz="half" idx="10"/>
          </p:nvPr>
        </p:nvSpPr>
        <p:spPr/>
        <p:txBody>
          <a:bodyPr/>
          <a:lstStyle/>
          <a:p>
            <a:fld id="{46801889-77D6-41A6-A16B-00B3018DC26C}" type="datetimeFigureOut">
              <a:rPr lang="zh-TW" altLang="en-US" smtClean="0"/>
              <a:t>2020/6/10</a:t>
            </a:fld>
            <a:endParaRPr lang="zh-TW" altLang="en-US"/>
          </a:p>
        </p:txBody>
      </p:sp>
      <p:sp>
        <p:nvSpPr>
          <p:cNvPr id="8" name="頁尾版面配置區 7"/>
          <p:cNvSpPr>
            <a:spLocks noGrp="1"/>
          </p:cNvSpPr>
          <p:nvPr>
            <p:ph type="ftr" sz="quarter" idx="11"/>
          </p:nvPr>
        </p:nvSpPr>
        <p:spPr/>
        <p:txBody>
          <a:bodyPr/>
          <a:lstStyle/>
          <a:p>
            <a:endParaRPr lang="zh-TW" altLang="en-US"/>
          </a:p>
        </p:txBody>
      </p:sp>
      <p:sp>
        <p:nvSpPr>
          <p:cNvPr id="9" name="投影片編號版面配置區 8"/>
          <p:cNvSpPr>
            <a:spLocks noGrp="1"/>
          </p:cNvSpPr>
          <p:nvPr>
            <p:ph type="sldNum" sz="quarter" idx="12"/>
          </p:nvPr>
        </p:nvSpPr>
        <p:spPr/>
        <p:txBody>
          <a:bodyPr/>
          <a:lstStyle/>
          <a:p>
            <a:fld id="{AF9A1673-3270-433A-ABDF-77AA9D4E9DF1}" type="slidenum">
              <a:rPr lang="zh-TW" altLang="en-US" smtClean="0"/>
              <a:t>‹#›</a:t>
            </a:fld>
            <a:endParaRPr lang="zh-TW" altLang="en-US"/>
          </a:p>
        </p:txBody>
      </p:sp>
    </p:spTree>
    <p:extLst>
      <p:ext uri="{BB962C8B-B14F-4D97-AF65-F5344CB8AC3E}">
        <p14:creationId xmlns:p14="http://schemas.microsoft.com/office/powerpoint/2010/main" val="12193658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日期版面配置區 2"/>
          <p:cNvSpPr>
            <a:spLocks noGrp="1"/>
          </p:cNvSpPr>
          <p:nvPr>
            <p:ph type="dt" sz="half" idx="10"/>
          </p:nvPr>
        </p:nvSpPr>
        <p:spPr/>
        <p:txBody>
          <a:bodyPr/>
          <a:lstStyle/>
          <a:p>
            <a:fld id="{46801889-77D6-41A6-A16B-00B3018DC26C}" type="datetimeFigureOut">
              <a:rPr lang="zh-TW" altLang="en-US" smtClean="0"/>
              <a:t>2020/6/10</a:t>
            </a:fld>
            <a:endParaRPr lang="zh-TW" altLang="en-US"/>
          </a:p>
        </p:txBody>
      </p:sp>
      <p:sp>
        <p:nvSpPr>
          <p:cNvPr id="4" name="頁尾版面配置區 3"/>
          <p:cNvSpPr>
            <a:spLocks noGrp="1"/>
          </p:cNvSpPr>
          <p:nvPr>
            <p:ph type="ftr" sz="quarter" idx="11"/>
          </p:nvPr>
        </p:nvSpPr>
        <p:spPr/>
        <p:txBody>
          <a:bodyPr/>
          <a:lstStyle/>
          <a:p>
            <a:endParaRPr lang="zh-TW" altLang="en-US"/>
          </a:p>
        </p:txBody>
      </p:sp>
      <p:sp>
        <p:nvSpPr>
          <p:cNvPr id="5" name="投影片編號版面配置區 4"/>
          <p:cNvSpPr>
            <a:spLocks noGrp="1"/>
          </p:cNvSpPr>
          <p:nvPr>
            <p:ph type="sldNum" sz="quarter" idx="12"/>
          </p:nvPr>
        </p:nvSpPr>
        <p:spPr/>
        <p:txBody>
          <a:bodyPr/>
          <a:lstStyle/>
          <a:p>
            <a:fld id="{AF9A1673-3270-433A-ABDF-77AA9D4E9DF1}" type="slidenum">
              <a:rPr lang="zh-TW" altLang="en-US" smtClean="0"/>
              <a:t>‹#›</a:t>
            </a:fld>
            <a:endParaRPr lang="zh-TW" altLang="en-US"/>
          </a:p>
        </p:txBody>
      </p:sp>
    </p:spTree>
    <p:extLst>
      <p:ext uri="{BB962C8B-B14F-4D97-AF65-F5344CB8AC3E}">
        <p14:creationId xmlns:p14="http://schemas.microsoft.com/office/powerpoint/2010/main" val="19247307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46801889-77D6-41A6-A16B-00B3018DC26C}" type="datetimeFigureOut">
              <a:rPr lang="zh-TW" altLang="en-US" smtClean="0"/>
              <a:t>2020/6/10</a:t>
            </a:fld>
            <a:endParaRPr lang="zh-TW" altLang="en-US"/>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AF9A1673-3270-433A-ABDF-77AA9D4E9DF1}" type="slidenum">
              <a:rPr lang="zh-TW" altLang="en-US" smtClean="0"/>
              <a:t>‹#›</a:t>
            </a:fld>
            <a:endParaRPr lang="zh-TW" altLang="en-US"/>
          </a:p>
        </p:txBody>
      </p:sp>
    </p:spTree>
    <p:extLst>
      <p:ext uri="{BB962C8B-B14F-4D97-AF65-F5344CB8AC3E}">
        <p14:creationId xmlns:p14="http://schemas.microsoft.com/office/powerpoint/2010/main" val="22203955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1" y="204787"/>
            <a:ext cx="3008313" cy="871538"/>
          </a:xfrm>
        </p:spPr>
        <p:txBody>
          <a:bodyPr anchor="b"/>
          <a:lstStyle>
            <a:lvl1pPr algn="l">
              <a:defRPr sz="2000" b="1"/>
            </a:lvl1pPr>
          </a:lstStyle>
          <a:p>
            <a:r>
              <a:rPr lang="zh-TW" altLang="en-US"/>
              <a:t>按一下以編輯母片標題樣式</a:t>
            </a:r>
          </a:p>
        </p:txBody>
      </p:sp>
      <p:sp>
        <p:nvSpPr>
          <p:cNvPr id="3" name="內容版面配置區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文字版面配置區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a:t>按一下以編輯母片文字樣式</a:t>
            </a:r>
          </a:p>
        </p:txBody>
      </p:sp>
      <p:sp>
        <p:nvSpPr>
          <p:cNvPr id="5" name="日期版面配置區 4"/>
          <p:cNvSpPr>
            <a:spLocks noGrp="1"/>
          </p:cNvSpPr>
          <p:nvPr>
            <p:ph type="dt" sz="half" idx="10"/>
          </p:nvPr>
        </p:nvSpPr>
        <p:spPr/>
        <p:txBody>
          <a:bodyPr/>
          <a:lstStyle/>
          <a:p>
            <a:fld id="{46801889-77D6-41A6-A16B-00B3018DC26C}" type="datetimeFigureOut">
              <a:rPr lang="zh-TW" altLang="en-US" smtClean="0"/>
              <a:t>2020/6/10</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AF9A1673-3270-433A-ABDF-77AA9D4E9DF1}" type="slidenum">
              <a:rPr lang="zh-TW" altLang="en-US" smtClean="0"/>
              <a:t>‹#›</a:t>
            </a:fld>
            <a:endParaRPr lang="zh-TW" altLang="en-US"/>
          </a:p>
        </p:txBody>
      </p:sp>
    </p:spTree>
    <p:extLst>
      <p:ext uri="{BB962C8B-B14F-4D97-AF65-F5344CB8AC3E}">
        <p14:creationId xmlns:p14="http://schemas.microsoft.com/office/powerpoint/2010/main" val="20052261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3600450"/>
            <a:ext cx="5486400" cy="425054"/>
          </a:xfrm>
        </p:spPr>
        <p:txBody>
          <a:bodyPr anchor="b"/>
          <a:lstStyle>
            <a:lvl1pPr algn="l">
              <a:defRPr sz="2000" b="1"/>
            </a:lvl1pPr>
          </a:lstStyle>
          <a:p>
            <a:r>
              <a:rPr lang="zh-TW" altLang="en-US"/>
              <a:t>按一下以編輯母片標題樣式</a:t>
            </a:r>
          </a:p>
        </p:txBody>
      </p:sp>
      <p:sp>
        <p:nvSpPr>
          <p:cNvPr id="3" name="圖片版面配置區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TW" altLang="en-US"/>
          </a:p>
        </p:txBody>
      </p:sp>
      <p:sp>
        <p:nvSpPr>
          <p:cNvPr id="4" name="文字版面配置區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a:t>按一下以編輯母片文字樣式</a:t>
            </a:r>
          </a:p>
        </p:txBody>
      </p:sp>
      <p:sp>
        <p:nvSpPr>
          <p:cNvPr id="5" name="日期版面配置區 4"/>
          <p:cNvSpPr>
            <a:spLocks noGrp="1"/>
          </p:cNvSpPr>
          <p:nvPr>
            <p:ph type="dt" sz="half" idx="10"/>
          </p:nvPr>
        </p:nvSpPr>
        <p:spPr/>
        <p:txBody>
          <a:bodyPr/>
          <a:lstStyle/>
          <a:p>
            <a:fld id="{46801889-77D6-41A6-A16B-00B3018DC26C}" type="datetimeFigureOut">
              <a:rPr lang="zh-TW" altLang="en-US" smtClean="0"/>
              <a:t>2020/6/10</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AF9A1673-3270-433A-ABDF-77AA9D4E9DF1}" type="slidenum">
              <a:rPr lang="zh-TW" altLang="en-US" smtClean="0"/>
              <a:t>‹#›</a:t>
            </a:fld>
            <a:endParaRPr lang="zh-TW" altLang="en-US"/>
          </a:p>
        </p:txBody>
      </p:sp>
    </p:spTree>
    <p:extLst>
      <p:ext uri="{BB962C8B-B14F-4D97-AF65-F5344CB8AC3E}">
        <p14:creationId xmlns:p14="http://schemas.microsoft.com/office/powerpoint/2010/main" val="14205080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E6CD"/>
        </a:solidFill>
        <a:effectLst/>
      </p:bgPr>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TW" altLang="en-US" dirty="0"/>
              <a:t>按一下以編輯母片標題樣式</a:t>
            </a:r>
          </a:p>
        </p:txBody>
      </p:sp>
      <p:sp>
        <p:nvSpPr>
          <p:cNvPr id="3" name="文字版面配置區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4" name="日期版面配置區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46801889-77D6-41A6-A16B-00B3018DC26C}" type="datetimeFigureOut">
              <a:rPr lang="zh-TW" altLang="en-US" smtClean="0"/>
              <a:t>2020/6/10</a:t>
            </a:fld>
            <a:endParaRPr lang="zh-TW" altLang="en-US"/>
          </a:p>
        </p:txBody>
      </p:sp>
      <p:sp>
        <p:nvSpPr>
          <p:cNvPr id="5" name="頁尾版面配置區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投影片編號版面配置區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AF9A1673-3270-433A-ABDF-77AA9D4E9DF1}" type="slidenum">
              <a:rPr lang="zh-TW" altLang="en-US" smtClean="0"/>
              <a:t>‹#›</a:t>
            </a:fld>
            <a:endParaRPr lang="zh-TW" altLang="en-US"/>
          </a:p>
        </p:txBody>
      </p:sp>
    </p:spTree>
    <p:extLst>
      <p:ext uri="{BB962C8B-B14F-4D97-AF65-F5344CB8AC3E}">
        <p14:creationId xmlns:p14="http://schemas.microsoft.com/office/powerpoint/2010/main" val="6199082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微軟正黑體" panose="020B0604030504040204" pitchFamily="34" charset="-120"/>
          <a:ea typeface="微軟正黑體" panose="020B0604030504040204" pitchFamily="34" charset="-120"/>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微軟正黑體" panose="020B0604030504040204" pitchFamily="34" charset="-120"/>
          <a:ea typeface="微軟正黑體" panose="020B0604030504040204" pitchFamily="34" charset="-12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微軟正黑體" panose="020B0604030504040204" pitchFamily="34" charset="-120"/>
          <a:ea typeface="微軟正黑體" panose="020B0604030504040204" pitchFamily="34" charset="-120"/>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微軟正黑體" panose="020B0604030504040204" pitchFamily="34" charset="-120"/>
          <a:ea typeface="微軟正黑體" panose="020B0604030504040204" pitchFamily="34" charset="-120"/>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微軟正黑體" panose="020B0604030504040204" pitchFamily="34" charset="-120"/>
          <a:ea typeface="微軟正黑體" panose="020B0604030504040204" pitchFamily="34" charset="-120"/>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微軟正黑體" panose="020B0604030504040204" pitchFamily="34" charset="-120"/>
          <a:ea typeface="微軟正黑體" panose="020B0604030504040204" pitchFamily="34" charset="-120"/>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양쪽 모서리가 둥근 사각형 12"/>
          <p:cNvSpPr/>
          <p:nvPr/>
        </p:nvSpPr>
        <p:spPr>
          <a:xfrm>
            <a:off x="1692943" y="1141000"/>
            <a:ext cx="459821" cy="897948"/>
          </a:xfrm>
          <a:prstGeom prst="round2SameRect">
            <a:avLst>
              <a:gd name="adj1" fmla="val 50000"/>
              <a:gd name="adj2" fmla="val 0"/>
            </a:avLst>
          </a:prstGeom>
          <a:solidFill>
            <a:srgbClr val="996633"/>
          </a:solidFill>
          <a:ln w="539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endParaRPr>
          </a:p>
        </p:txBody>
      </p:sp>
      <p:sp>
        <p:nvSpPr>
          <p:cNvPr id="5" name="모서리가 둥근 직사각형 4"/>
          <p:cNvSpPr/>
          <p:nvPr/>
        </p:nvSpPr>
        <p:spPr>
          <a:xfrm>
            <a:off x="1527249" y="1449626"/>
            <a:ext cx="6172200" cy="2568575"/>
          </a:xfrm>
          <a:prstGeom prst="roundRect">
            <a:avLst>
              <a:gd name="adj" fmla="val 3115"/>
            </a:avLst>
          </a:prstGeom>
          <a:solidFill>
            <a:schemeClr val="bg1"/>
          </a:solidFill>
          <a:ln w="539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endParaRPr>
          </a:p>
        </p:txBody>
      </p:sp>
      <p:sp>
        <p:nvSpPr>
          <p:cNvPr id="6" name="자유형 20"/>
          <p:cNvSpPr/>
          <p:nvPr/>
        </p:nvSpPr>
        <p:spPr>
          <a:xfrm>
            <a:off x="1980004" y="1141000"/>
            <a:ext cx="5484495" cy="617251"/>
          </a:xfrm>
          <a:custGeom>
            <a:avLst/>
            <a:gdLst>
              <a:gd name="connsiteX0" fmla="*/ 3245702 w 5903595"/>
              <a:gd name="connsiteY0" fmla="*/ 0 h 706150"/>
              <a:gd name="connsiteX1" fmla="*/ 5686843 w 5903595"/>
              <a:gd name="connsiteY1" fmla="*/ 0 h 706150"/>
              <a:gd name="connsiteX2" fmla="*/ 5903595 w 5903595"/>
              <a:gd name="connsiteY2" fmla="*/ 216752 h 706150"/>
              <a:gd name="connsiteX3" fmla="*/ 5903595 w 5903595"/>
              <a:gd name="connsiteY3" fmla="*/ 489397 h 706150"/>
              <a:gd name="connsiteX4" fmla="*/ 5686843 w 5903595"/>
              <a:gd name="connsiteY4" fmla="*/ 706149 h 706150"/>
              <a:gd name="connsiteX5" fmla="*/ 4504266 w 5903595"/>
              <a:gd name="connsiteY5" fmla="*/ 706149 h 706150"/>
              <a:gd name="connsiteX6" fmla="*/ 4504253 w 5903595"/>
              <a:gd name="connsiteY6" fmla="*/ 706150 h 706150"/>
              <a:gd name="connsiteX7" fmla="*/ 567864 w 5903595"/>
              <a:gd name="connsiteY7" fmla="*/ 706150 h 706150"/>
              <a:gd name="connsiteX8" fmla="*/ 391018 w 5903595"/>
              <a:gd name="connsiteY8" fmla="*/ 706150 h 706150"/>
              <a:gd name="connsiteX9" fmla="*/ 155992 w 5903595"/>
              <a:gd name="connsiteY9" fmla="*/ 583639 h 706150"/>
              <a:gd name="connsiteX10" fmla="*/ 142414 w 5903595"/>
              <a:gd name="connsiteY10" fmla="*/ 530749 h 706150"/>
              <a:gd name="connsiteX11" fmla="*/ 142414 w 5903595"/>
              <a:gd name="connsiteY11" fmla="*/ 169832 h 706150"/>
              <a:gd name="connsiteX12" fmla="*/ 38438 w 5903595"/>
              <a:gd name="connsiteY12" fmla="*/ 24588 h 706150"/>
              <a:gd name="connsiteX13" fmla="*/ 0 w 5903595"/>
              <a:gd name="connsiteY13" fmla="*/ 12721 h 706150"/>
              <a:gd name="connsiteX14" fmla="*/ 0 w 5903595"/>
              <a:gd name="connsiteY14" fmla="*/ 1 h 706150"/>
              <a:gd name="connsiteX15" fmla="*/ 3245692 w 5903595"/>
              <a:gd name="connsiteY15" fmla="*/ 1 h 706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903595" h="706150">
                <a:moveTo>
                  <a:pt x="3245702" y="0"/>
                </a:moveTo>
                <a:lnTo>
                  <a:pt x="5686843" y="0"/>
                </a:lnTo>
                <a:cubicBezTo>
                  <a:pt x="5806552" y="0"/>
                  <a:pt x="5903595" y="97043"/>
                  <a:pt x="5903595" y="216752"/>
                </a:cubicBezTo>
                <a:lnTo>
                  <a:pt x="5903595" y="489397"/>
                </a:lnTo>
                <a:cubicBezTo>
                  <a:pt x="5903595" y="609106"/>
                  <a:pt x="5806552" y="706149"/>
                  <a:pt x="5686843" y="706149"/>
                </a:cubicBezTo>
                <a:lnTo>
                  <a:pt x="4504266" y="706149"/>
                </a:lnTo>
                <a:lnTo>
                  <a:pt x="4504253" y="706150"/>
                </a:lnTo>
                <a:lnTo>
                  <a:pt x="567864" y="706150"/>
                </a:lnTo>
                <a:lnTo>
                  <a:pt x="391018" y="706150"/>
                </a:lnTo>
                <a:cubicBezTo>
                  <a:pt x="285364" y="706150"/>
                  <a:pt x="194714" y="655634"/>
                  <a:pt x="155992" y="583639"/>
                </a:cubicBezTo>
                <a:lnTo>
                  <a:pt x="142414" y="530749"/>
                </a:lnTo>
                <a:lnTo>
                  <a:pt x="142414" y="169832"/>
                </a:lnTo>
                <a:cubicBezTo>
                  <a:pt x="142414" y="108279"/>
                  <a:pt x="100774" y="54374"/>
                  <a:pt x="38438" y="24588"/>
                </a:cubicBezTo>
                <a:lnTo>
                  <a:pt x="0" y="12721"/>
                </a:lnTo>
                <a:lnTo>
                  <a:pt x="0" y="1"/>
                </a:lnTo>
                <a:lnTo>
                  <a:pt x="3245692" y="1"/>
                </a:lnTo>
                <a:close/>
              </a:path>
            </a:pathLst>
          </a:custGeom>
          <a:solidFill>
            <a:srgbClr val="FFA143"/>
          </a:solidFill>
          <a:ln w="539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lgn="r" latinLnBrk="0">
              <a:defRPr/>
            </a:pPr>
            <a:r>
              <a:rPr lang="zh-TW" altLang="en-US" sz="2000" b="1" kern="0" dirty="0">
                <a:solidFill>
                  <a:schemeClr val="bg1"/>
                </a:solidFill>
                <a:latin typeface="微軟正黑體" panose="020B0604030504040204" pitchFamily="34" charset="-120"/>
                <a:ea typeface="微軟正黑體" panose="020B0604030504040204" pitchFamily="34" charset="-120"/>
              </a:rPr>
              <a:t>指導老師：洪品薇</a:t>
            </a:r>
            <a:endParaRPr lang="en-US" altLang="ko-KR" sz="2800" b="1" kern="0" dirty="0">
              <a:solidFill>
                <a:schemeClr val="bg1"/>
              </a:solidFill>
              <a:latin typeface="微軟正黑體" panose="020B0604030504040204" pitchFamily="34" charset="-120"/>
              <a:ea typeface="微軟正黑體" panose="020B0604030504040204" pitchFamily="34" charset="-120"/>
            </a:endParaRPr>
          </a:p>
        </p:txBody>
      </p:sp>
      <p:sp>
        <p:nvSpPr>
          <p:cNvPr id="2" name="標題 1"/>
          <p:cNvSpPr>
            <a:spLocks noGrp="1"/>
          </p:cNvSpPr>
          <p:nvPr>
            <p:ph type="ctrTitle"/>
          </p:nvPr>
        </p:nvSpPr>
        <p:spPr>
          <a:xfrm>
            <a:off x="1560788" y="2066403"/>
            <a:ext cx="3764831" cy="1102519"/>
          </a:xfrm>
        </p:spPr>
        <p:txBody>
          <a:bodyPr>
            <a:noAutofit/>
          </a:bodyPr>
          <a:lstStyle/>
          <a:p>
            <a:r>
              <a:rPr lang="zh-TW" altLang="en-US" sz="4000" b="1" dirty="0">
                <a:solidFill>
                  <a:schemeClr val="accent6">
                    <a:lumMod val="50000"/>
                  </a:schemeClr>
                </a:solidFill>
              </a:rPr>
              <a:t>歡迎來到我的</a:t>
            </a:r>
            <a:br>
              <a:rPr lang="en-US" altLang="zh-TW" sz="4000" b="1" dirty="0">
                <a:solidFill>
                  <a:schemeClr val="accent6">
                    <a:lumMod val="50000"/>
                  </a:schemeClr>
                </a:solidFill>
              </a:rPr>
            </a:br>
            <a:r>
              <a:rPr lang="zh-TW" altLang="en-US" sz="4000" b="1" dirty="0">
                <a:solidFill>
                  <a:schemeClr val="accent6">
                    <a:lumMod val="50000"/>
                  </a:schemeClr>
                </a:solidFill>
              </a:rPr>
              <a:t>夢想店</a:t>
            </a:r>
          </a:p>
        </p:txBody>
      </p:sp>
      <p:pic>
        <p:nvPicPr>
          <p:cNvPr id="20" name="圖片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11760" y="206184"/>
            <a:ext cx="1882826" cy="1418749"/>
          </a:xfrm>
          <a:prstGeom prst="rect">
            <a:avLst/>
          </a:prstGeom>
        </p:spPr>
      </p:pic>
      <p:sp>
        <p:nvSpPr>
          <p:cNvPr id="22" name="文字方塊 21"/>
          <p:cNvSpPr txBox="1"/>
          <p:nvPr/>
        </p:nvSpPr>
        <p:spPr>
          <a:xfrm>
            <a:off x="2046150" y="3270396"/>
            <a:ext cx="2759089" cy="646331"/>
          </a:xfrm>
          <a:prstGeom prst="rect">
            <a:avLst/>
          </a:prstGeom>
          <a:noFill/>
        </p:spPr>
        <p:txBody>
          <a:bodyPr wrap="none" rtlCol="0">
            <a:spAutoFit/>
          </a:bodyPr>
          <a:lstStyle/>
          <a:p>
            <a:r>
              <a:rPr lang="zh-CN" altLang="en-US" dirty="0">
                <a:solidFill>
                  <a:srgbClr val="996633"/>
                </a:solidFill>
                <a:latin typeface="Microsoft JhengHei" panose="020B0604030504040204" pitchFamily="34" charset="-120"/>
                <a:ea typeface="Microsoft JhengHei" panose="020B0604030504040204" pitchFamily="34" charset="-120"/>
              </a:rPr>
              <a:t>配合南一四下國語第</a:t>
            </a:r>
            <a:r>
              <a:rPr lang="en-US" altLang="zh-CN" dirty="0">
                <a:solidFill>
                  <a:srgbClr val="996633"/>
                </a:solidFill>
                <a:latin typeface="Microsoft JhengHei" panose="020B0604030504040204" pitchFamily="34" charset="-120"/>
                <a:ea typeface="Microsoft JhengHei" panose="020B0604030504040204" pitchFamily="34" charset="-120"/>
              </a:rPr>
              <a:t>12</a:t>
            </a:r>
            <a:r>
              <a:rPr lang="zh-CN" altLang="en-US" dirty="0">
                <a:solidFill>
                  <a:srgbClr val="996633"/>
                </a:solidFill>
                <a:latin typeface="Microsoft JhengHei" panose="020B0604030504040204" pitchFamily="34" charset="-120"/>
                <a:ea typeface="Microsoft JhengHei" panose="020B0604030504040204" pitchFamily="34" charset="-120"/>
              </a:rPr>
              <a:t>課</a:t>
            </a:r>
            <a:endParaRPr lang="en-US" altLang="zh-CN" dirty="0">
              <a:solidFill>
                <a:srgbClr val="996633"/>
              </a:solidFill>
              <a:latin typeface="Microsoft JhengHei" panose="020B0604030504040204" pitchFamily="34" charset="-120"/>
              <a:ea typeface="Microsoft JhengHei" panose="020B0604030504040204" pitchFamily="34" charset="-120"/>
            </a:endParaRPr>
          </a:p>
          <a:p>
            <a:r>
              <a:rPr lang="en-US" altLang="zh-CN" dirty="0">
                <a:solidFill>
                  <a:srgbClr val="996633"/>
                </a:solidFill>
                <a:latin typeface="Microsoft JhengHei" panose="020B0604030504040204" pitchFamily="34" charset="-120"/>
                <a:ea typeface="Microsoft JhengHei" panose="020B0604030504040204" pitchFamily="34" charset="-120"/>
              </a:rPr>
              <a:t>〈</a:t>
            </a:r>
            <a:r>
              <a:rPr lang="zh-CN" altLang="en-US" dirty="0">
                <a:solidFill>
                  <a:srgbClr val="996633"/>
                </a:solidFill>
                <a:latin typeface="Microsoft JhengHei" panose="020B0604030504040204" pitchFamily="34" charset="-120"/>
                <a:ea typeface="Microsoft JhengHei" panose="020B0604030504040204" pitchFamily="34" charset="-120"/>
              </a:rPr>
              <a:t>小廚師阿諾</a:t>
            </a:r>
            <a:r>
              <a:rPr lang="en-US" altLang="zh-CN" dirty="0">
                <a:solidFill>
                  <a:srgbClr val="996633"/>
                </a:solidFill>
                <a:latin typeface="Microsoft JhengHei" panose="020B0604030504040204" pitchFamily="34" charset="-120"/>
                <a:ea typeface="Microsoft JhengHei" panose="020B0604030504040204" pitchFamily="34" charset="-120"/>
              </a:rPr>
              <a:t>〉</a:t>
            </a:r>
            <a:r>
              <a:rPr lang="zh-CN" altLang="en-US" dirty="0">
                <a:solidFill>
                  <a:srgbClr val="996633"/>
                </a:solidFill>
                <a:latin typeface="Microsoft JhengHei" panose="020B0604030504040204" pitchFamily="34" charset="-120"/>
                <a:ea typeface="Microsoft JhengHei" panose="020B0604030504040204" pitchFamily="34" charset="-120"/>
              </a:rPr>
              <a:t>延伸寫作</a:t>
            </a:r>
            <a:endParaRPr lang="zh-TW" altLang="en-US" dirty="0">
              <a:solidFill>
                <a:srgbClr val="996633"/>
              </a:solidFill>
              <a:latin typeface="Microsoft JhengHei" panose="020B0604030504040204" pitchFamily="34" charset="-120"/>
              <a:ea typeface="Microsoft JhengHei" panose="020B0604030504040204" pitchFamily="34" charset="-120"/>
            </a:endParaRPr>
          </a:p>
        </p:txBody>
      </p:sp>
      <p:pic>
        <p:nvPicPr>
          <p:cNvPr id="24" name="圖片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2080" y="1859976"/>
            <a:ext cx="2304256" cy="2077459"/>
          </a:xfrm>
          <a:prstGeom prst="rect">
            <a:avLst/>
          </a:prstGeom>
        </p:spPr>
      </p:pic>
    </p:spTree>
    <p:extLst>
      <p:ext uri="{BB962C8B-B14F-4D97-AF65-F5344CB8AC3E}">
        <p14:creationId xmlns:p14="http://schemas.microsoft.com/office/powerpoint/2010/main" val="19310922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字方塊 10"/>
          <p:cNvSpPr txBox="1"/>
          <p:nvPr/>
        </p:nvSpPr>
        <p:spPr>
          <a:xfrm>
            <a:off x="971600" y="195486"/>
            <a:ext cx="5112568" cy="584775"/>
          </a:xfrm>
          <a:prstGeom prst="rect">
            <a:avLst/>
          </a:prstGeom>
          <a:noFill/>
        </p:spPr>
        <p:txBody>
          <a:bodyPr wrap="square" rtlCol="0">
            <a:spAutoFit/>
          </a:bodyPr>
          <a:lstStyle/>
          <a:p>
            <a:r>
              <a:rPr lang="zh-TW" altLang="en-US" sz="3200" b="1" dirty="0">
                <a:solidFill>
                  <a:schemeClr val="bg1"/>
                </a:solidFill>
                <a:latin typeface="微軟正黑體" panose="020B0604030504040204" pitchFamily="34" charset="-120"/>
                <a:ea typeface="微軟正黑體" panose="020B0604030504040204" pitchFamily="34" charset="-120"/>
              </a:rPr>
              <a:t>第一段寫作引導</a:t>
            </a:r>
          </a:p>
        </p:txBody>
      </p:sp>
      <p:pic>
        <p:nvPicPr>
          <p:cNvPr id="2" name="圖片 1"/>
          <p:cNvPicPr>
            <a:picLocks noChangeAspect="1"/>
          </p:cNvPicPr>
          <p:nvPr/>
        </p:nvPicPr>
        <p:blipFill>
          <a:blip r:embed="rId2">
            <a:alphaModFix amt="50000"/>
            <a:extLst>
              <a:ext uri="{28A0092B-C50C-407E-A947-70E740481C1C}">
                <a14:useLocalDpi xmlns:a14="http://schemas.microsoft.com/office/drawing/2010/main" val="0"/>
              </a:ext>
            </a:extLst>
          </a:blip>
          <a:stretch>
            <a:fillRect/>
          </a:stretch>
        </p:blipFill>
        <p:spPr>
          <a:xfrm>
            <a:off x="5618872" y="1899291"/>
            <a:ext cx="3056613" cy="2478335"/>
          </a:xfrm>
          <a:prstGeom prst="rect">
            <a:avLst/>
          </a:prstGeom>
        </p:spPr>
      </p:pic>
      <p:sp>
        <p:nvSpPr>
          <p:cNvPr id="3" name="內容版面配置區 2"/>
          <p:cNvSpPr>
            <a:spLocks noGrp="1"/>
          </p:cNvSpPr>
          <p:nvPr>
            <p:ph idx="1"/>
          </p:nvPr>
        </p:nvSpPr>
        <p:spPr/>
        <p:txBody>
          <a:bodyPr>
            <a:normAutofit/>
          </a:bodyPr>
          <a:lstStyle/>
          <a:p>
            <a:pPr marL="0" indent="0">
              <a:buNone/>
            </a:pPr>
            <a:r>
              <a:rPr lang="zh-TW" altLang="en-US" sz="2800" dirty="0"/>
              <a:t>Ｑ</a:t>
            </a:r>
            <a:r>
              <a:rPr lang="en-US" altLang="zh-TW" sz="2800" dirty="0"/>
              <a:t>1-2</a:t>
            </a:r>
            <a:r>
              <a:rPr lang="zh-TW" altLang="en-US" sz="2800" dirty="0"/>
              <a:t>：</a:t>
            </a:r>
            <a:r>
              <a:rPr lang="zh-TW" altLang="zh-TW" sz="2800" b="1" u="dbl" dirty="0"/>
              <a:t>走進店裡，</a:t>
            </a:r>
            <a:r>
              <a:rPr lang="zh-TW" altLang="zh-TW" sz="2800" dirty="0"/>
              <a:t>可以看見這家店的內部是什麼模樣呢？（天花板、桌椅擺飾、裝潢風格……） </a:t>
            </a:r>
            <a:endParaRPr lang="en-US" altLang="zh-TW" sz="2800" dirty="0"/>
          </a:p>
          <a:p>
            <a:pPr marL="0" indent="0">
              <a:buNone/>
            </a:pPr>
            <a:endParaRPr lang="en-US" altLang="zh-TW" sz="2800" dirty="0"/>
          </a:p>
          <a:p>
            <a:pPr marL="0" indent="0">
              <a:buNone/>
            </a:pPr>
            <a:r>
              <a:rPr lang="zh-TW" altLang="en-US" sz="2800" b="1" dirty="0">
                <a:solidFill>
                  <a:srgbClr val="C00000"/>
                </a:solidFill>
              </a:rPr>
              <a:t>Ａ</a:t>
            </a:r>
            <a:r>
              <a:rPr lang="en-US" altLang="zh-TW" sz="2800" b="1" dirty="0">
                <a:solidFill>
                  <a:srgbClr val="C00000"/>
                </a:solidFill>
              </a:rPr>
              <a:t>1-1</a:t>
            </a:r>
            <a:r>
              <a:rPr lang="zh-TW" altLang="en-US" sz="2800" b="1" dirty="0">
                <a:solidFill>
                  <a:srgbClr val="C00000"/>
                </a:solidFill>
              </a:rPr>
              <a:t>：走進店裡</a:t>
            </a:r>
            <a:r>
              <a:rPr lang="en-US" altLang="zh-TW" sz="2800" b="1" dirty="0">
                <a:solidFill>
                  <a:srgbClr val="C00000"/>
                </a:solidFill>
              </a:rPr>
              <a:t>……</a:t>
            </a:r>
            <a:r>
              <a:rPr lang="zh-TW" altLang="en-US" sz="2800" b="1" dirty="0">
                <a:solidFill>
                  <a:srgbClr val="C00000"/>
                </a:solidFill>
              </a:rPr>
              <a:t>，這裡是「</a:t>
            </a:r>
            <a:r>
              <a:rPr lang="en-US" altLang="zh-TW" sz="2800" b="1" dirty="0">
                <a:solidFill>
                  <a:srgbClr val="C00000"/>
                </a:solidFill>
              </a:rPr>
              <a:t>○○</a:t>
            </a:r>
            <a:r>
              <a:rPr lang="zh-TW" altLang="en-US" sz="2800" b="1" dirty="0">
                <a:solidFill>
                  <a:srgbClr val="C00000"/>
                </a:solidFill>
              </a:rPr>
              <a:t>店」，</a:t>
            </a:r>
            <a:endParaRPr lang="en-US" altLang="zh-TW" sz="2800" b="1" dirty="0">
              <a:solidFill>
                <a:srgbClr val="C00000"/>
              </a:solidFill>
            </a:endParaRPr>
          </a:p>
          <a:p>
            <a:pPr marL="0" indent="0">
              <a:buNone/>
            </a:pPr>
            <a:r>
              <a:rPr lang="zh-TW" altLang="en-US" sz="2800" b="1" dirty="0">
                <a:solidFill>
                  <a:srgbClr val="C00000"/>
                </a:solidFill>
              </a:rPr>
              <a:t>               歡迎來到我的夢想店。</a:t>
            </a:r>
          </a:p>
        </p:txBody>
      </p:sp>
    </p:spTree>
    <p:extLst>
      <p:ext uri="{BB962C8B-B14F-4D97-AF65-F5344CB8AC3E}">
        <p14:creationId xmlns:p14="http://schemas.microsoft.com/office/powerpoint/2010/main" val="20396845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a:extLst>
              <a:ext uri="{FF2B5EF4-FFF2-40B4-BE49-F238E27FC236}">
                <a16:creationId xmlns:a16="http://schemas.microsoft.com/office/drawing/2014/main" id="{1C987526-EA50-2442-9146-59097DBC1A5B}"/>
              </a:ext>
            </a:extLst>
          </p:cNvPr>
          <p:cNvPicPr>
            <a:picLocks noChangeAspect="1"/>
          </p:cNvPicPr>
          <p:nvPr/>
        </p:nvPicPr>
        <p:blipFill>
          <a:blip r:embed="rId2">
            <a:alphaModFix amt="50000"/>
            <a:extLst>
              <a:ext uri="{28A0092B-C50C-407E-A947-70E740481C1C}">
                <a14:useLocalDpi xmlns:a14="http://schemas.microsoft.com/office/drawing/2010/main" val="0"/>
              </a:ext>
            </a:extLst>
          </a:blip>
          <a:stretch>
            <a:fillRect/>
          </a:stretch>
        </p:blipFill>
        <p:spPr>
          <a:xfrm>
            <a:off x="5652120" y="1986975"/>
            <a:ext cx="2580392" cy="2376264"/>
          </a:xfrm>
          <a:prstGeom prst="rect">
            <a:avLst/>
          </a:prstGeom>
        </p:spPr>
      </p:pic>
      <p:sp>
        <p:nvSpPr>
          <p:cNvPr id="3" name="內容版面配置區 2"/>
          <p:cNvSpPr>
            <a:spLocks noGrp="1"/>
          </p:cNvSpPr>
          <p:nvPr>
            <p:ph idx="1"/>
          </p:nvPr>
        </p:nvSpPr>
        <p:spPr>
          <a:xfrm>
            <a:off x="369704" y="780261"/>
            <a:ext cx="8424936" cy="3168352"/>
          </a:xfrm>
        </p:spPr>
        <p:txBody>
          <a:bodyPr>
            <a:noAutofit/>
          </a:bodyPr>
          <a:lstStyle/>
          <a:p>
            <a:pPr marL="0" indent="0">
              <a:lnSpc>
                <a:spcPct val="150000"/>
              </a:lnSpc>
              <a:buNone/>
            </a:pPr>
            <a:r>
              <a:rPr lang="en-US" altLang="zh-TW" sz="2800" dirty="0"/>
              <a:t>A1-2</a:t>
            </a:r>
            <a:r>
              <a:rPr lang="zh-TW" altLang="en-US" sz="2800" dirty="0"/>
              <a:t>：</a:t>
            </a:r>
            <a:r>
              <a:rPr lang="zh-TW" altLang="zh-TW" sz="2800" b="1" u="dbl" dirty="0">
                <a:solidFill>
                  <a:srgbClr val="C00000"/>
                </a:solidFill>
              </a:rPr>
              <a:t>走進店裡</a:t>
            </a:r>
            <a:r>
              <a:rPr lang="zh-TW" altLang="zh-TW" sz="2800" dirty="0"/>
              <a:t>，刷著純白色油漆的牆壁，釘上高低不一的木製層架，擺上幾盆綠意盎然的植栽，店裡的書櫃、閱讀角落的桌椅大多是淺色的木製家具，充滿清新又簡約的日式風格，</a:t>
            </a:r>
            <a:r>
              <a:rPr lang="zh-TW" altLang="zh-TW" sz="2800" b="1" u="dbl" dirty="0">
                <a:solidFill>
                  <a:srgbClr val="C00000"/>
                </a:solidFill>
              </a:rPr>
              <a:t>這裡是</a:t>
            </a:r>
            <a:r>
              <a:rPr lang="zh-TW" altLang="zh-TW" sz="2800" dirty="0"/>
              <a:t>「漂書者」，</a:t>
            </a:r>
            <a:r>
              <a:rPr lang="zh-TW" altLang="zh-TW" sz="2800" b="1" u="dbl" dirty="0">
                <a:solidFill>
                  <a:srgbClr val="C00000"/>
                </a:solidFill>
              </a:rPr>
              <a:t>歡迎來到我的夢想店</a:t>
            </a:r>
            <a:r>
              <a:rPr lang="zh-TW" altLang="zh-TW" sz="2800" b="1" dirty="0">
                <a:solidFill>
                  <a:srgbClr val="C00000"/>
                </a:solidFill>
              </a:rPr>
              <a:t>。 </a:t>
            </a:r>
            <a:endParaRPr lang="zh-TW" altLang="en-US" sz="2800" b="1" dirty="0">
              <a:solidFill>
                <a:srgbClr val="C00000"/>
              </a:solidFill>
            </a:endParaRPr>
          </a:p>
        </p:txBody>
      </p:sp>
      <p:sp>
        <p:nvSpPr>
          <p:cNvPr id="11" name="文字方塊 10"/>
          <p:cNvSpPr txBox="1"/>
          <p:nvPr/>
        </p:nvSpPr>
        <p:spPr>
          <a:xfrm>
            <a:off x="971600" y="195486"/>
            <a:ext cx="5112568" cy="584775"/>
          </a:xfrm>
          <a:prstGeom prst="rect">
            <a:avLst/>
          </a:prstGeom>
          <a:noFill/>
        </p:spPr>
        <p:txBody>
          <a:bodyPr wrap="square" rtlCol="0">
            <a:spAutoFit/>
          </a:bodyPr>
          <a:lstStyle/>
          <a:p>
            <a:r>
              <a:rPr lang="zh-TW" altLang="en-US" sz="3200" b="1" dirty="0">
                <a:solidFill>
                  <a:schemeClr val="bg1"/>
                </a:solidFill>
                <a:latin typeface="微軟正黑體" panose="020B0604030504040204" pitchFamily="34" charset="-120"/>
                <a:ea typeface="微軟正黑體" panose="020B0604030504040204" pitchFamily="34" charset="-120"/>
              </a:rPr>
              <a:t>第一段寫作示範</a:t>
            </a:r>
          </a:p>
        </p:txBody>
      </p:sp>
    </p:spTree>
    <p:extLst>
      <p:ext uri="{BB962C8B-B14F-4D97-AF65-F5344CB8AC3E}">
        <p14:creationId xmlns:p14="http://schemas.microsoft.com/office/powerpoint/2010/main" val="20787569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字方塊 10"/>
          <p:cNvSpPr txBox="1"/>
          <p:nvPr/>
        </p:nvSpPr>
        <p:spPr>
          <a:xfrm>
            <a:off x="971600" y="195486"/>
            <a:ext cx="5112568" cy="584775"/>
          </a:xfrm>
          <a:prstGeom prst="rect">
            <a:avLst/>
          </a:prstGeom>
          <a:noFill/>
        </p:spPr>
        <p:txBody>
          <a:bodyPr wrap="square" rtlCol="0">
            <a:spAutoFit/>
          </a:bodyPr>
          <a:lstStyle/>
          <a:p>
            <a:r>
              <a:rPr lang="zh-TW" altLang="en-US" sz="3200" b="1" dirty="0">
                <a:solidFill>
                  <a:schemeClr val="bg1"/>
                </a:solidFill>
                <a:latin typeface="微軟正黑體" panose="020B0604030504040204" pitchFamily="34" charset="-120"/>
                <a:ea typeface="微軟正黑體" panose="020B0604030504040204" pitchFamily="34" charset="-120"/>
              </a:rPr>
              <a:t>第一段寫作引導</a:t>
            </a:r>
          </a:p>
        </p:txBody>
      </p:sp>
      <p:pic>
        <p:nvPicPr>
          <p:cNvPr id="2" name="圖片 1"/>
          <p:cNvPicPr>
            <a:picLocks noChangeAspect="1"/>
          </p:cNvPicPr>
          <p:nvPr/>
        </p:nvPicPr>
        <p:blipFill>
          <a:blip r:embed="rId2">
            <a:alphaModFix amt="50000"/>
            <a:extLst>
              <a:ext uri="{28A0092B-C50C-407E-A947-70E740481C1C}">
                <a14:useLocalDpi xmlns:a14="http://schemas.microsoft.com/office/drawing/2010/main" val="0"/>
              </a:ext>
            </a:extLst>
          </a:blip>
          <a:stretch>
            <a:fillRect/>
          </a:stretch>
        </p:blipFill>
        <p:spPr>
          <a:xfrm>
            <a:off x="5618872" y="1899291"/>
            <a:ext cx="3056613" cy="2478335"/>
          </a:xfrm>
          <a:prstGeom prst="rect">
            <a:avLst/>
          </a:prstGeom>
        </p:spPr>
      </p:pic>
      <p:sp>
        <p:nvSpPr>
          <p:cNvPr id="3" name="內容版面配置區 2"/>
          <p:cNvSpPr>
            <a:spLocks noGrp="1"/>
          </p:cNvSpPr>
          <p:nvPr>
            <p:ph idx="1"/>
          </p:nvPr>
        </p:nvSpPr>
        <p:spPr>
          <a:xfrm>
            <a:off x="474104" y="874514"/>
            <a:ext cx="8229600" cy="3394472"/>
          </a:xfrm>
        </p:spPr>
        <p:txBody>
          <a:bodyPr>
            <a:normAutofit/>
          </a:bodyPr>
          <a:lstStyle/>
          <a:p>
            <a:pPr marL="0" indent="0">
              <a:buNone/>
            </a:pPr>
            <a:r>
              <a:rPr lang="zh-TW" altLang="en-US" sz="2800" dirty="0"/>
              <a:t>Ｑ</a:t>
            </a:r>
            <a:r>
              <a:rPr lang="en-US" altLang="zh-TW" sz="2800" dirty="0"/>
              <a:t>1-3</a:t>
            </a:r>
            <a:r>
              <a:rPr lang="zh-TW" altLang="en-US" sz="2800" dirty="0"/>
              <a:t>：為什麼你會將這家取名為「○○店」呢？ </a:t>
            </a:r>
            <a:endParaRPr lang="en-US" altLang="zh-TW" sz="2800" dirty="0"/>
          </a:p>
          <a:p>
            <a:pPr marL="0" indent="0">
              <a:buNone/>
            </a:pPr>
            <a:endParaRPr lang="en-US" altLang="zh-TW" sz="2800" dirty="0"/>
          </a:p>
          <a:p>
            <a:pPr marL="0" indent="0">
              <a:buNone/>
            </a:pPr>
            <a:r>
              <a:rPr lang="zh-TW" altLang="en-US" sz="2800" b="1" dirty="0">
                <a:solidFill>
                  <a:srgbClr val="C00000"/>
                </a:solidFill>
              </a:rPr>
              <a:t>Ａ</a:t>
            </a:r>
            <a:r>
              <a:rPr lang="en-US" altLang="zh-TW" sz="2800" b="1" dirty="0">
                <a:solidFill>
                  <a:srgbClr val="C00000"/>
                </a:solidFill>
              </a:rPr>
              <a:t>1-3</a:t>
            </a:r>
            <a:r>
              <a:rPr lang="zh-TW" altLang="en-US" sz="2800" b="1" dirty="0">
                <a:solidFill>
                  <a:srgbClr val="C00000"/>
                </a:solidFill>
              </a:rPr>
              <a:t>：為什麼叫做「○○店」呢？</a:t>
            </a:r>
            <a:endParaRPr lang="en-US" altLang="zh-TW" sz="2800" b="1" dirty="0">
              <a:solidFill>
                <a:srgbClr val="C00000"/>
              </a:solidFill>
            </a:endParaRPr>
          </a:p>
          <a:p>
            <a:pPr marL="0" indent="0">
              <a:buNone/>
            </a:pPr>
            <a:r>
              <a:rPr lang="zh-TW" altLang="en-US" sz="2800" b="1" dirty="0">
                <a:solidFill>
                  <a:srgbClr val="C00000"/>
                </a:solidFill>
              </a:rPr>
              <a:t>               因為</a:t>
            </a:r>
            <a:r>
              <a:rPr lang="en-US" altLang="zh-TW" sz="2800" b="1" dirty="0">
                <a:solidFill>
                  <a:srgbClr val="C00000"/>
                </a:solidFill>
              </a:rPr>
              <a:t>……</a:t>
            </a:r>
            <a:r>
              <a:rPr lang="zh-TW" altLang="en-US" sz="2800" b="1" dirty="0">
                <a:solidFill>
                  <a:srgbClr val="C00000"/>
                </a:solidFill>
              </a:rPr>
              <a:t>。</a:t>
            </a:r>
          </a:p>
        </p:txBody>
      </p:sp>
    </p:spTree>
    <p:extLst>
      <p:ext uri="{BB962C8B-B14F-4D97-AF65-F5344CB8AC3E}">
        <p14:creationId xmlns:p14="http://schemas.microsoft.com/office/powerpoint/2010/main" val="35567295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圖片 4">
            <a:extLst>
              <a:ext uri="{FF2B5EF4-FFF2-40B4-BE49-F238E27FC236}">
                <a16:creationId xmlns:a16="http://schemas.microsoft.com/office/drawing/2014/main" id="{9EA57A47-4DEB-D84E-BDF1-DE707B2CC5C3}"/>
              </a:ext>
            </a:extLst>
          </p:cNvPr>
          <p:cNvPicPr>
            <a:picLocks noChangeAspect="1"/>
          </p:cNvPicPr>
          <p:nvPr/>
        </p:nvPicPr>
        <p:blipFill>
          <a:blip r:embed="rId2">
            <a:alphaModFix amt="50000"/>
            <a:extLst>
              <a:ext uri="{28A0092B-C50C-407E-A947-70E740481C1C}">
                <a14:useLocalDpi xmlns:a14="http://schemas.microsoft.com/office/drawing/2010/main" val="0"/>
              </a:ext>
            </a:extLst>
          </a:blip>
          <a:stretch>
            <a:fillRect/>
          </a:stretch>
        </p:blipFill>
        <p:spPr>
          <a:xfrm>
            <a:off x="5652120" y="1986975"/>
            <a:ext cx="2580392" cy="2376264"/>
          </a:xfrm>
          <a:prstGeom prst="rect">
            <a:avLst/>
          </a:prstGeom>
        </p:spPr>
      </p:pic>
      <p:sp>
        <p:nvSpPr>
          <p:cNvPr id="3" name="內容版面配置區 2"/>
          <p:cNvSpPr>
            <a:spLocks noGrp="1"/>
          </p:cNvSpPr>
          <p:nvPr>
            <p:ph idx="1"/>
          </p:nvPr>
        </p:nvSpPr>
        <p:spPr>
          <a:xfrm>
            <a:off x="369704" y="780261"/>
            <a:ext cx="8424936" cy="3168352"/>
          </a:xfrm>
        </p:spPr>
        <p:txBody>
          <a:bodyPr>
            <a:noAutofit/>
          </a:bodyPr>
          <a:lstStyle/>
          <a:p>
            <a:pPr marL="0" indent="0">
              <a:lnSpc>
                <a:spcPct val="150000"/>
              </a:lnSpc>
              <a:buNone/>
            </a:pPr>
            <a:r>
              <a:rPr lang="en-US" altLang="zh-TW" sz="2800" dirty="0"/>
              <a:t>A1-3</a:t>
            </a:r>
            <a:r>
              <a:rPr lang="zh-TW" altLang="en-US" sz="2800" dirty="0"/>
              <a:t>：</a:t>
            </a:r>
            <a:r>
              <a:rPr lang="zh-TW" altLang="zh-TW" sz="2800" b="1" u="dbl" dirty="0">
                <a:solidFill>
                  <a:srgbClr val="C00000"/>
                </a:solidFill>
              </a:rPr>
              <a:t>為什麼叫做</a:t>
            </a:r>
            <a:r>
              <a:rPr lang="zh-TW" altLang="zh-TW" sz="2800" dirty="0"/>
              <a:t>「漂書者」</a:t>
            </a:r>
            <a:r>
              <a:rPr lang="zh-TW" altLang="zh-TW" sz="2800" b="1" u="dbl" dirty="0">
                <a:solidFill>
                  <a:srgbClr val="C00000"/>
                </a:solidFill>
              </a:rPr>
              <a:t>呢？</a:t>
            </a:r>
            <a:r>
              <a:rPr lang="zh-TW" altLang="zh-TW" sz="2800" dirty="0"/>
              <a:t>漂，就是沒有目的的流浪。店裡的書來自每位愛書者將自己的書送到這裡來流浪，客人可以自行取閱 ，藉此分享給有緣人，讓這些書可以遇見更多知音。</a:t>
            </a:r>
            <a:endParaRPr lang="en-US" altLang="zh-TW" sz="2800" dirty="0"/>
          </a:p>
          <a:p>
            <a:pPr marL="0" indent="0">
              <a:lnSpc>
                <a:spcPct val="150000"/>
              </a:lnSpc>
              <a:buNone/>
            </a:pPr>
            <a:r>
              <a:rPr lang="zh-TW" altLang="en-US" sz="2800" b="1" dirty="0">
                <a:solidFill>
                  <a:srgbClr val="00B0F0"/>
                </a:solidFill>
              </a:rPr>
              <a:t>（說明原因）</a:t>
            </a:r>
          </a:p>
        </p:txBody>
      </p:sp>
      <p:sp>
        <p:nvSpPr>
          <p:cNvPr id="11" name="文字方塊 10"/>
          <p:cNvSpPr txBox="1"/>
          <p:nvPr/>
        </p:nvSpPr>
        <p:spPr>
          <a:xfrm>
            <a:off x="971600" y="195486"/>
            <a:ext cx="5112568" cy="584775"/>
          </a:xfrm>
          <a:prstGeom prst="rect">
            <a:avLst/>
          </a:prstGeom>
          <a:noFill/>
        </p:spPr>
        <p:txBody>
          <a:bodyPr wrap="square" rtlCol="0">
            <a:spAutoFit/>
          </a:bodyPr>
          <a:lstStyle/>
          <a:p>
            <a:r>
              <a:rPr lang="zh-TW" altLang="en-US" sz="3200" b="1" dirty="0">
                <a:solidFill>
                  <a:schemeClr val="bg1"/>
                </a:solidFill>
                <a:latin typeface="微軟正黑體" panose="020B0604030504040204" pitchFamily="34" charset="-120"/>
                <a:ea typeface="微軟正黑體" panose="020B0604030504040204" pitchFamily="34" charset="-120"/>
              </a:rPr>
              <a:t>第一段寫作示範</a:t>
            </a:r>
          </a:p>
        </p:txBody>
      </p:sp>
    </p:spTree>
    <p:extLst>
      <p:ext uri="{BB962C8B-B14F-4D97-AF65-F5344CB8AC3E}">
        <p14:creationId xmlns:p14="http://schemas.microsoft.com/office/powerpoint/2010/main" val="36446363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2"/>
          <p:cNvSpPr>
            <a:spLocks noGrp="1"/>
          </p:cNvSpPr>
          <p:nvPr>
            <p:ph type="ctrTitle"/>
          </p:nvPr>
        </p:nvSpPr>
        <p:spPr>
          <a:xfrm>
            <a:off x="1331640" y="1131590"/>
            <a:ext cx="3310136" cy="2558107"/>
          </a:xfrm>
          <a:solidFill>
            <a:schemeClr val="bg1"/>
          </a:solidFill>
          <a:ln w="38100" cap="rnd">
            <a:solidFill>
              <a:srgbClr val="996633"/>
            </a:solidFill>
          </a:ln>
        </p:spPr>
        <p:txBody>
          <a:bodyPr>
            <a:normAutofit/>
          </a:bodyPr>
          <a:lstStyle/>
          <a:p>
            <a:r>
              <a:rPr lang="zh-TW" altLang="en-US" b="1" dirty="0">
                <a:solidFill>
                  <a:srgbClr val="996633"/>
                </a:solidFill>
              </a:rPr>
              <a:t>第二段</a:t>
            </a:r>
            <a:br>
              <a:rPr lang="en-US" altLang="zh-TW" b="1" dirty="0">
                <a:solidFill>
                  <a:srgbClr val="996633"/>
                </a:solidFill>
              </a:rPr>
            </a:br>
            <a:r>
              <a:rPr lang="en-US" altLang="zh-TW" sz="4000" b="1" dirty="0">
                <a:solidFill>
                  <a:srgbClr val="996633"/>
                </a:solidFill>
              </a:rPr>
              <a:t>Q2-1~Q2-3</a:t>
            </a:r>
            <a:endParaRPr lang="zh-TW" altLang="en-US" sz="4000" b="1" dirty="0">
              <a:solidFill>
                <a:srgbClr val="996633"/>
              </a:solidFill>
            </a:endParaRPr>
          </a:p>
        </p:txBody>
      </p:sp>
      <p:pic>
        <p:nvPicPr>
          <p:cNvPr id="5" name="圖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20832" y="1203598"/>
            <a:ext cx="3168352" cy="3370197"/>
          </a:xfrm>
          <a:prstGeom prst="rect">
            <a:avLst/>
          </a:prstGeom>
        </p:spPr>
      </p:pic>
    </p:spTree>
    <p:extLst>
      <p:ext uri="{BB962C8B-B14F-4D97-AF65-F5344CB8AC3E}">
        <p14:creationId xmlns:p14="http://schemas.microsoft.com/office/powerpoint/2010/main" val="41032794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字方塊 10"/>
          <p:cNvSpPr txBox="1"/>
          <p:nvPr/>
        </p:nvSpPr>
        <p:spPr>
          <a:xfrm>
            <a:off x="971600" y="195486"/>
            <a:ext cx="5112568" cy="584775"/>
          </a:xfrm>
          <a:prstGeom prst="rect">
            <a:avLst/>
          </a:prstGeom>
          <a:noFill/>
        </p:spPr>
        <p:txBody>
          <a:bodyPr wrap="square" rtlCol="0">
            <a:spAutoFit/>
          </a:bodyPr>
          <a:lstStyle/>
          <a:p>
            <a:r>
              <a:rPr lang="zh-TW" altLang="en-US" sz="3200" b="1" dirty="0">
                <a:solidFill>
                  <a:schemeClr val="bg1"/>
                </a:solidFill>
                <a:latin typeface="微軟正黑體" panose="020B0604030504040204" pitchFamily="34" charset="-120"/>
                <a:ea typeface="微軟正黑體" panose="020B0604030504040204" pitchFamily="34" charset="-120"/>
              </a:rPr>
              <a:t>第二段寫作引導</a:t>
            </a:r>
          </a:p>
        </p:txBody>
      </p:sp>
      <p:pic>
        <p:nvPicPr>
          <p:cNvPr id="2" name="圖片 1"/>
          <p:cNvPicPr>
            <a:picLocks noChangeAspect="1"/>
          </p:cNvPicPr>
          <p:nvPr/>
        </p:nvPicPr>
        <p:blipFill>
          <a:blip r:embed="rId2">
            <a:alphaModFix amt="50000"/>
            <a:extLst>
              <a:ext uri="{28A0092B-C50C-407E-A947-70E740481C1C}">
                <a14:useLocalDpi xmlns:a14="http://schemas.microsoft.com/office/drawing/2010/main" val="0"/>
              </a:ext>
            </a:extLst>
          </a:blip>
          <a:stretch>
            <a:fillRect/>
          </a:stretch>
        </p:blipFill>
        <p:spPr>
          <a:xfrm>
            <a:off x="5618872" y="1899291"/>
            <a:ext cx="3056613" cy="2478335"/>
          </a:xfrm>
          <a:prstGeom prst="rect">
            <a:avLst/>
          </a:prstGeom>
        </p:spPr>
      </p:pic>
      <p:sp>
        <p:nvSpPr>
          <p:cNvPr id="3" name="內容版面配置區 2"/>
          <p:cNvSpPr>
            <a:spLocks noGrp="1"/>
          </p:cNvSpPr>
          <p:nvPr>
            <p:ph idx="1"/>
          </p:nvPr>
        </p:nvSpPr>
        <p:spPr>
          <a:xfrm>
            <a:off x="474104" y="874514"/>
            <a:ext cx="8229600" cy="3394472"/>
          </a:xfrm>
        </p:spPr>
        <p:txBody>
          <a:bodyPr>
            <a:normAutofit/>
          </a:bodyPr>
          <a:lstStyle/>
          <a:p>
            <a:pPr marL="0" indent="0">
              <a:buNone/>
            </a:pPr>
            <a:r>
              <a:rPr lang="zh-TW" altLang="en-US" sz="2800" dirty="0"/>
              <a:t>Ｑ</a:t>
            </a:r>
            <a:r>
              <a:rPr lang="en-US" altLang="zh-TW" sz="2800" dirty="0"/>
              <a:t>2-1</a:t>
            </a:r>
            <a:r>
              <a:rPr lang="zh-TW" altLang="en-US" sz="2800" dirty="0"/>
              <a:t>： ○○店販賣的是什麼商品或提供什麼服務呢</a:t>
            </a:r>
            <a:r>
              <a:rPr lang="en-US" altLang="zh-TW" sz="2800" dirty="0"/>
              <a:t>?</a:t>
            </a:r>
            <a:r>
              <a:rPr lang="zh-TW" altLang="en-US" sz="2800" dirty="0"/>
              <a:t>這些商品或服務有什麼特色</a:t>
            </a:r>
            <a:r>
              <a:rPr lang="en-US" altLang="zh-TW" sz="2800" dirty="0"/>
              <a:t>? </a:t>
            </a:r>
          </a:p>
          <a:p>
            <a:pPr marL="0" indent="0">
              <a:buNone/>
            </a:pPr>
            <a:endParaRPr lang="en-US" altLang="zh-TW" sz="2800" b="1" dirty="0">
              <a:solidFill>
                <a:srgbClr val="C00000"/>
              </a:solidFill>
            </a:endParaRPr>
          </a:p>
          <a:p>
            <a:pPr marL="0" indent="0">
              <a:buNone/>
            </a:pPr>
            <a:r>
              <a:rPr lang="zh-TW" altLang="en-US" sz="2800" b="1" dirty="0">
                <a:solidFill>
                  <a:srgbClr val="C00000"/>
                </a:solidFill>
              </a:rPr>
              <a:t>Ａ</a:t>
            </a:r>
            <a:r>
              <a:rPr lang="en-US" altLang="zh-TW" sz="2800" b="1" dirty="0">
                <a:solidFill>
                  <a:srgbClr val="C00000"/>
                </a:solidFill>
              </a:rPr>
              <a:t>2-1</a:t>
            </a:r>
            <a:r>
              <a:rPr lang="zh-TW" altLang="en-US" sz="2800" b="1" dirty="0">
                <a:solidFill>
                  <a:srgbClr val="C00000"/>
                </a:solidFill>
              </a:rPr>
              <a:t>：○○店販賣的是</a:t>
            </a:r>
            <a:r>
              <a:rPr lang="en-US" altLang="zh-TW" sz="2800" b="1" dirty="0">
                <a:solidFill>
                  <a:srgbClr val="C00000"/>
                </a:solidFill>
              </a:rPr>
              <a:t>……</a:t>
            </a:r>
          </a:p>
          <a:p>
            <a:pPr marL="0" indent="0">
              <a:buNone/>
            </a:pPr>
            <a:r>
              <a:rPr lang="zh-TW" altLang="en-US" sz="2800" b="1" dirty="0">
                <a:solidFill>
                  <a:srgbClr val="C00000"/>
                </a:solidFill>
              </a:rPr>
              <a:t>               ／○○店提供</a:t>
            </a:r>
            <a:r>
              <a:rPr lang="en-US" altLang="zh-TW" sz="2800" b="1" dirty="0">
                <a:solidFill>
                  <a:srgbClr val="C00000"/>
                </a:solidFill>
              </a:rPr>
              <a:t>……</a:t>
            </a:r>
            <a:r>
              <a:rPr lang="zh-TW" altLang="en-US" sz="2800" b="1" dirty="0">
                <a:solidFill>
                  <a:srgbClr val="C00000"/>
                </a:solidFill>
              </a:rPr>
              <a:t> </a:t>
            </a:r>
          </a:p>
        </p:txBody>
      </p:sp>
    </p:spTree>
    <p:extLst>
      <p:ext uri="{BB962C8B-B14F-4D97-AF65-F5344CB8AC3E}">
        <p14:creationId xmlns:p14="http://schemas.microsoft.com/office/powerpoint/2010/main" val="14145944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359532" y="915566"/>
            <a:ext cx="8424936" cy="3168352"/>
          </a:xfrm>
        </p:spPr>
        <p:txBody>
          <a:bodyPr>
            <a:noAutofit/>
          </a:bodyPr>
          <a:lstStyle/>
          <a:p>
            <a:pPr marL="0" indent="0">
              <a:buNone/>
            </a:pPr>
            <a:r>
              <a:rPr lang="en-US" altLang="zh-TW" sz="2800" dirty="0"/>
              <a:t>A1-3</a:t>
            </a:r>
            <a:r>
              <a:rPr lang="zh-TW" altLang="en-US" sz="2800" b="1" dirty="0">
                <a:solidFill>
                  <a:srgbClr val="C00000"/>
                </a:solidFill>
              </a:rPr>
              <a:t>：</a:t>
            </a:r>
            <a:r>
              <a:rPr lang="zh-TW" altLang="zh-TW" sz="2800" b="1" u="dbl" dirty="0">
                <a:solidFill>
                  <a:srgbClr val="C00000"/>
                </a:solidFill>
              </a:rPr>
              <a:t> 「漂書者」裡提供</a:t>
            </a:r>
            <a:r>
              <a:rPr lang="zh-TW" altLang="zh-TW" sz="2800" dirty="0"/>
              <a:t>的書分成兩類，一類是「漂書區」，只換不賣，來到店裡的客人可以從漂書區選一本喜歡的書帶走，但是必須帶一本書來「放漂」。另一類則是「選書區」，這裡的書只限店內閱讀，每一天，我從以前到現在珍藏的各種書籍中為客人推薦十本書閱讀，他們可以坐在這裡喝一杯我招待的熱茶，享受閱讀的美好。 </a:t>
            </a:r>
            <a:endParaRPr lang="zh-TW" altLang="en-US" sz="2800" b="1" dirty="0">
              <a:solidFill>
                <a:srgbClr val="00B0F0"/>
              </a:solidFill>
            </a:endParaRPr>
          </a:p>
        </p:txBody>
      </p:sp>
      <p:sp>
        <p:nvSpPr>
          <p:cNvPr id="11" name="文字方塊 10"/>
          <p:cNvSpPr txBox="1"/>
          <p:nvPr/>
        </p:nvSpPr>
        <p:spPr>
          <a:xfrm>
            <a:off x="971600" y="195486"/>
            <a:ext cx="5112568" cy="584775"/>
          </a:xfrm>
          <a:prstGeom prst="rect">
            <a:avLst/>
          </a:prstGeom>
          <a:noFill/>
        </p:spPr>
        <p:txBody>
          <a:bodyPr wrap="square" rtlCol="0">
            <a:spAutoFit/>
          </a:bodyPr>
          <a:lstStyle/>
          <a:p>
            <a:r>
              <a:rPr lang="zh-TW" altLang="en-US" sz="3200" b="1" dirty="0">
                <a:solidFill>
                  <a:schemeClr val="bg1"/>
                </a:solidFill>
                <a:latin typeface="微軟正黑體" panose="020B0604030504040204" pitchFamily="34" charset="-120"/>
                <a:ea typeface="微軟正黑體" panose="020B0604030504040204" pitchFamily="34" charset="-120"/>
              </a:rPr>
              <a:t>第二段寫作示範</a:t>
            </a:r>
          </a:p>
        </p:txBody>
      </p:sp>
    </p:spTree>
    <p:extLst>
      <p:ext uri="{BB962C8B-B14F-4D97-AF65-F5344CB8AC3E}">
        <p14:creationId xmlns:p14="http://schemas.microsoft.com/office/powerpoint/2010/main" val="16668313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字方塊 10"/>
          <p:cNvSpPr txBox="1"/>
          <p:nvPr/>
        </p:nvSpPr>
        <p:spPr>
          <a:xfrm>
            <a:off x="971600" y="195486"/>
            <a:ext cx="5112568" cy="584775"/>
          </a:xfrm>
          <a:prstGeom prst="rect">
            <a:avLst/>
          </a:prstGeom>
          <a:noFill/>
        </p:spPr>
        <p:txBody>
          <a:bodyPr wrap="square" rtlCol="0">
            <a:spAutoFit/>
          </a:bodyPr>
          <a:lstStyle/>
          <a:p>
            <a:r>
              <a:rPr lang="zh-TW" altLang="en-US" sz="3200" b="1" dirty="0">
                <a:solidFill>
                  <a:schemeClr val="bg1"/>
                </a:solidFill>
                <a:latin typeface="微軟正黑體" panose="020B0604030504040204" pitchFamily="34" charset="-120"/>
                <a:ea typeface="微軟正黑體" panose="020B0604030504040204" pitchFamily="34" charset="-120"/>
              </a:rPr>
              <a:t>第二段寫作引導</a:t>
            </a:r>
          </a:p>
        </p:txBody>
      </p:sp>
      <p:pic>
        <p:nvPicPr>
          <p:cNvPr id="2" name="圖片 1"/>
          <p:cNvPicPr>
            <a:picLocks noChangeAspect="1"/>
          </p:cNvPicPr>
          <p:nvPr/>
        </p:nvPicPr>
        <p:blipFill>
          <a:blip r:embed="rId2">
            <a:alphaModFix amt="50000"/>
            <a:extLst>
              <a:ext uri="{28A0092B-C50C-407E-A947-70E740481C1C}">
                <a14:useLocalDpi xmlns:a14="http://schemas.microsoft.com/office/drawing/2010/main" val="0"/>
              </a:ext>
            </a:extLst>
          </a:blip>
          <a:stretch>
            <a:fillRect/>
          </a:stretch>
        </p:blipFill>
        <p:spPr>
          <a:xfrm>
            <a:off x="5618872" y="1899291"/>
            <a:ext cx="3056613" cy="2478335"/>
          </a:xfrm>
          <a:prstGeom prst="rect">
            <a:avLst/>
          </a:prstGeom>
        </p:spPr>
      </p:pic>
      <p:sp>
        <p:nvSpPr>
          <p:cNvPr id="3" name="內容版面配置區 2"/>
          <p:cNvSpPr>
            <a:spLocks noGrp="1"/>
          </p:cNvSpPr>
          <p:nvPr>
            <p:ph idx="1"/>
          </p:nvPr>
        </p:nvSpPr>
        <p:spPr>
          <a:xfrm>
            <a:off x="474104" y="874514"/>
            <a:ext cx="8229600" cy="3394472"/>
          </a:xfrm>
        </p:spPr>
        <p:txBody>
          <a:bodyPr>
            <a:normAutofit/>
          </a:bodyPr>
          <a:lstStyle/>
          <a:p>
            <a:pPr marL="0" indent="0">
              <a:buNone/>
            </a:pPr>
            <a:r>
              <a:rPr lang="zh-TW" altLang="en-US" sz="2800" dirty="0"/>
              <a:t>Ｑ</a:t>
            </a:r>
            <a:r>
              <a:rPr lang="en-US" altLang="zh-TW" sz="2800" dirty="0"/>
              <a:t>2-2</a:t>
            </a:r>
            <a:r>
              <a:rPr lang="zh-TW" altLang="en-US" sz="2800" dirty="0"/>
              <a:t>：為什麼你會想開一家這樣的店</a:t>
            </a:r>
            <a:r>
              <a:rPr lang="en-US" altLang="zh-TW" sz="2800" dirty="0"/>
              <a:t>? </a:t>
            </a:r>
          </a:p>
          <a:p>
            <a:pPr marL="0" indent="0">
              <a:buNone/>
            </a:pPr>
            <a:endParaRPr lang="en-US" altLang="zh-TW" sz="2800" b="1" dirty="0">
              <a:solidFill>
                <a:srgbClr val="C00000"/>
              </a:solidFill>
            </a:endParaRPr>
          </a:p>
          <a:p>
            <a:pPr marL="0" indent="0">
              <a:buNone/>
            </a:pPr>
            <a:r>
              <a:rPr lang="zh-TW" altLang="en-US" sz="2800" b="1" dirty="0">
                <a:solidFill>
                  <a:srgbClr val="C00000"/>
                </a:solidFill>
              </a:rPr>
              <a:t>Ａ</a:t>
            </a:r>
            <a:r>
              <a:rPr lang="en-US" altLang="zh-TW" sz="2800" b="1" dirty="0">
                <a:solidFill>
                  <a:srgbClr val="C00000"/>
                </a:solidFill>
              </a:rPr>
              <a:t>2-2</a:t>
            </a:r>
            <a:r>
              <a:rPr lang="zh-TW" altLang="en-US" sz="2800" b="1" dirty="0">
                <a:solidFill>
                  <a:srgbClr val="C00000"/>
                </a:solidFill>
              </a:rPr>
              <a:t>：我想開一家這樣的店是因為 </a:t>
            </a:r>
            <a:r>
              <a:rPr lang="en-US" altLang="zh-TW" sz="2800" b="1" dirty="0">
                <a:solidFill>
                  <a:srgbClr val="C00000"/>
                </a:solidFill>
              </a:rPr>
              <a:t>……</a:t>
            </a:r>
          </a:p>
          <a:p>
            <a:pPr marL="0" indent="0">
              <a:buNone/>
            </a:pPr>
            <a:r>
              <a:rPr lang="zh-TW" altLang="en-US" sz="2800" b="1" dirty="0">
                <a:solidFill>
                  <a:srgbClr val="C00000"/>
                </a:solidFill>
              </a:rPr>
              <a:t>               </a:t>
            </a:r>
          </a:p>
        </p:txBody>
      </p:sp>
    </p:spTree>
    <p:extLst>
      <p:ext uri="{BB962C8B-B14F-4D97-AF65-F5344CB8AC3E}">
        <p14:creationId xmlns:p14="http://schemas.microsoft.com/office/powerpoint/2010/main" val="24329801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a:extLst>
              <a:ext uri="{FF2B5EF4-FFF2-40B4-BE49-F238E27FC236}">
                <a16:creationId xmlns:a16="http://schemas.microsoft.com/office/drawing/2014/main" id="{0E9A3D3A-C53A-E944-BC96-CDCB6C8F85F6}"/>
              </a:ext>
            </a:extLst>
          </p:cNvPr>
          <p:cNvPicPr>
            <a:picLocks noChangeAspect="1"/>
          </p:cNvPicPr>
          <p:nvPr/>
        </p:nvPicPr>
        <p:blipFill>
          <a:blip r:embed="rId2">
            <a:alphaModFix amt="50000"/>
            <a:extLst>
              <a:ext uri="{28A0092B-C50C-407E-A947-70E740481C1C}">
                <a14:useLocalDpi xmlns:a14="http://schemas.microsoft.com/office/drawing/2010/main" val="0"/>
              </a:ext>
            </a:extLst>
          </a:blip>
          <a:stretch>
            <a:fillRect/>
          </a:stretch>
        </p:blipFill>
        <p:spPr>
          <a:xfrm>
            <a:off x="5652120" y="1986975"/>
            <a:ext cx="2580392" cy="2376264"/>
          </a:xfrm>
          <a:prstGeom prst="rect">
            <a:avLst/>
          </a:prstGeom>
        </p:spPr>
      </p:pic>
      <p:sp>
        <p:nvSpPr>
          <p:cNvPr id="3" name="內容版面配置區 2"/>
          <p:cNvSpPr>
            <a:spLocks noGrp="1"/>
          </p:cNvSpPr>
          <p:nvPr>
            <p:ph idx="1"/>
          </p:nvPr>
        </p:nvSpPr>
        <p:spPr>
          <a:xfrm>
            <a:off x="359532" y="915566"/>
            <a:ext cx="8424936" cy="3168352"/>
          </a:xfrm>
        </p:spPr>
        <p:txBody>
          <a:bodyPr>
            <a:noAutofit/>
          </a:bodyPr>
          <a:lstStyle/>
          <a:p>
            <a:pPr marL="0" indent="0">
              <a:lnSpc>
                <a:spcPct val="150000"/>
              </a:lnSpc>
              <a:buNone/>
            </a:pPr>
            <a:r>
              <a:rPr lang="en-US" altLang="zh-TW" sz="2800" dirty="0"/>
              <a:t>A2-2</a:t>
            </a:r>
            <a:r>
              <a:rPr lang="zh-TW" altLang="en-US" sz="2800" dirty="0"/>
              <a:t>：</a:t>
            </a:r>
            <a:r>
              <a:rPr lang="zh-TW" altLang="zh-TW" sz="2800" b="1" u="dbl" dirty="0">
                <a:solidFill>
                  <a:srgbClr val="C00000"/>
                </a:solidFill>
              </a:rPr>
              <a:t>我想開一家這樣的店是因為</a:t>
            </a:r>
            <a:r>
              <a:rPr lang="zh-TW" altLang="zh-TW" sz="2800" dirty="0"/>
              <a:t>現代科技發達，許多人除了接收行動載具的資訊外，已經不再閱讀書籍，甚至不知道從哪裡開始閱讀。坐在這裡喝一杯我招待的熱茶，享受閱讀的美好。 </a:t>
            </a:r>
            <a:endParaRPr lang="zh-TW" altLang="en-US" sz="2800" b="1" dirty="0">
              <a:solidFill>
                <a:srgbClr val="00B0F0"/>
              </a:solidFill>
            </a:endParaRPr>
          </a:p>
        </p:txBody>
      </p:sp>
      <p:sp>
        <p:nvSpPr>
          <p:cNvPr id="11" name="文字方塊 10"/>
          <p:cNvSpPr txBox="1"/>
          <p:nvPr/>
        </p:nvSpPr>
        <p:spPr>
          <a:xfrm>
            <a:off x="971600" y="195486"/>
            <a:ext cx="5112568" cy="584775"/>
          </a:xfrm>
          <a:prstGeom prst="rect">
            <a:avLst/>
          </a:prstGeom>
          <a:noFill/>
        </p:spPr>
        <p:txBody>
          <a:bodyPr wrap="square" rtlCol="0">
            <a:spAutoFit/>
          </a:bodyPr>
          <a:lstStyle/>
          <a:p>
            <a:r>
              <a:rPr lang="zh-TW" altLang="en-US" sz="3200" b="1" dirty="0">
                <a:solidFill>
                  <a:schemeClr val="bg1"/>
                </a:solidFill>
                <a:latin typeface="微軟正黑體" panose="020B0604030504040204" pitchFamily="34" charset="-120"/>
                <a:ea typeface="微軟正黑體" panose="020B0604030504040204" pitchFamily="34" charset="-120"/>
              </a:rPr>
              <a:t>第二段寫作示範</a:t>
            </a:r>
          </a:p>
        </p:txBody>
      </p:sp>
    </p:spTree>
    <p:extLst>
      <p:ext uri="{BB962C8B-B14F-4D97-AF65-F5344CB8AC3E}">
        <p14:creationId xmlns:p14="http://schemas.microsoft.com/office/powerpoint/2010/main" val="16409751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字方塊 10"/>
          <p:cNvSpPr txBox="1"/>
          <p:nvPr/>
        </p:nvSpPr>
        <p:spPr>
          <a:xfrm>
            <a:off x="971600" y="195486"/>
            <a:ext cx="5112568" cy="584775"/>
          </a:xfrm>
          <a:prstGeom prst="rect">
            <a:avLst/>
          </a:prstGeom>
          <a:noFill/>
        </p:spPr>
        <p:txBody>
          <a:bodyPr wrap="square" rtlCol="0">
            <a:spAutoFit/>
          </a:bodyPr>
          <a:lstStyle/>
          <a:p>
            <a:r>
              <a:rPr lang="zh-TW" altLang="en-US" sz="3200" b="1" dirty="0">
                <a:solidFill>
                  <a:schemeClr val="bg1"/>
                </a:solidFill>
                <a:latin typeface="微軟正黑體" panose="020B0604030504040204" pitchFamily="34" charset="-120"/>
                <a:ea typeface="微軟正黑體" panose="020B0604030504040204" pitchFamily="34" charset="-120"/>
              </a:rPr>
              <a:t>第二段寫作引導</a:t>
            </a:r>
          </a:p>
        </p:txBody>
      </p:sp>
      <p:pic>
        <p:nvPicPr>
          <p:cNvPr id="2" name="圖片 1"/>
          <p:cNvPicPr>
            <a:picLocks noChangeAspect="1"/>
          </p:cNvPicPr>
          <p:nvPr/>
        </p:nvPicPr>
        <p:blipFill>
          <a:blip r:embed="rId2">
            <a:alphaModFix amt="50000"/>
            <a:extLst>
              <a:ext uri="{28A0092B-C50C-407E-A947-70E740481C1C}">
                <a14:useLocalDpi xmlns:a14="http://schemas.microsoft.com/office/drawing/2010/main" val="0"/>
              </a:ext>
            </a:extLst>
          </a:blip>
          <a:stretch>
            <a:fillRect/>
          </a:stretch>
        </p:blipFill>
        <p:spPr>
          <a:xfrm>
            <a:off x="5618872" y="1899291"/>
            <a:ext cx="3056613" cy="2478335"/>
          </a:xfrm>
          <a:prstGeom prst="rect">
            <a:avLst/>
          </a:prstGeom>
        </p:spPr>
      </p:pic>
      <p:sp>
        <p:nvSpPr>
          <p:cNvPr id="3" name="內容版面配置區 2"/>
          <p:cNvSpPr>
            <a:spLocks noGrp="1"/>
          </p:cNvSpPr>
          <p:nvPr>
            <p:ph idx="1"/>
          </p:nvPr>
        </p:nvSpPr>
        <p:spPr>
          <a:xfrm>
            <a:off x="474104" y="874514"/>
            <a:ext cx="8229600" cy="3394472"/>
          </a:xfrm>
        </p:spPr>
        <p:txBody>
          <a:bodyPr>
            <a:noAutofit/>
          </a:bodyPr>
          <a:lstStyle/>
          <a:p>
            <a:pPr marL="0" indent="0">
              <a:buNone/>
            </a:pPr>
            <a:r>
              <a:rPr lang="zh-TW" altLang="en-US" sz="2800" dirty="0"/>
              <a:t>Ｑ</a:t>
            </a:r>
            <a:r>
              <a:rPr lang="en-US" altLang="zh-TW" sz="2800" dirty="0"/>
              <a:t>2-3</a:t>
            </a:r>
            <a:r>
              <a:rPr lang="zh-TW" altLang="en-US" sz="2800" dirty="0"/>
              <a:t>：你希望透過這些商品或服務傳達什麼重要的想法呢 ？</a:t>
            </a:r>
            <a:endParaRPr lang="en-US" altLang="zh-TW" sz="2800" dirty="0"/>
          </a:p>
          <a:p>
            <a:pPr marL="0" indent="0">
              <a:buNone/>
            </a:pPr>
            <a:r>
              <a:rPr lang="zh-TW" altLang="en-US" sz="2800" b="1" dirty="0">
                <a:solidFill>
                  <a:srgbClr val="C00000"/>
                </a:solidFill>
              </a:rPr>
              <a:t>Ａ</a:t>
            </a:r>
            <a:r>
              <a:rPr lang="en-US" altLang="zh-TW" sz="2800" b="1" dirty="0">
                <a:solidFill>
                  <a:srgbClr val="C00000"/>
                </a:solidFill>
              </a:rPr>
              <a:t>2-3</a:t>
            </a:r>
            <a:r>
              <a:rPr lang="zh-TW" altLang="en-US" sz="2800" b="1" dirty="0">
                <a:solidFill>
                  <a:srgbClr val="C00000"/>
                </a:solidFill>
              </a:rPr>
              <a:t>：我希望透過（商品</a:t>
            </a:r>
            <a:r>
              <a:rPr lang="en-US" altLang="zh-TW" sz="2800" b="1" dirty="0">
                <a:solidFill>
                  <a:srgbClr val="C00000"/>
                </a:solidFill>
              </a:rPr>
              <a:t>/</a:t>
            </a:r>
            <a:r>
              <a:rPr lang="zh-TW" altLang="en-US" sz="2800" b="1" dirty="0">
                <a:solidFill>
                  <a:srgbClr val="C00000"/>
                </a:solidFill>
              </a:rPr>
              <a:t>服務）</a:t>
            </a:r>
            <a:r>
              <a:rPr lang="en-US" altLang="zh-TW" sz="2800" b="1" dirty="0">
                <a:solidFill>
                  <a:srgbClr val="C00000"/>
                </a:solidFill>
              </a:rPr>
              <a:t>……</a:t>
            </a:r>
          </a:p>
          <a:p>
            <a:pPr marL="0" indent="0">
              <a:buNone/>
            </a:pPr>
            <a:r>
              <a:rPr lang="zh-TW" altLang="en-US" sz="2800" b="1" dirty="0">
                <a:solidFill>
                  <a:srgbClr val="002060"/>
                </a:solidFill>
              </a:rPr>
              <a:t>★使用轉化法（用</a:t>
            </a:r>
            <a:r>
              <a:rPr lang="zh-TW" altLang="en-US" sz="2800" b="1" dirty="0">
                <a:solidFill>
                  <a:schemeClr val="accent6"/>
                </a:solidFill>
              </a:rPr>
              <a:t>具體事物</a:t>
            </a:r>
            <a:r>
              <a:rPr lang="zh-TW" altLang="en-US" sz="2800" b="1" dirty="0">
                <a:solidFill>
                  <a:srgbClr val="002060"/>
                </a:solidFill>
              </a:rPr>
              <a:t>描寫</a:t>
            </a:r>
            <a:r>
              <a:rPr lang="zh-TW" altLang="en-US" sz="2800" b="1" dirty="0">
                <a:solidFill>
                  <a:srgbClr val="7030A0"/>
                </a:solidFill>
              </a:rPr>
              <a:t>抽象的事物</a:t>
            </a:r>
            <a:r>
              <a:rPr lang="zh-TW" altLang="en-US" sz="2800" b="1" dirty="0">
                <a:solidFill>
                  <a:srgbClr val="002060"/>
                </a:solidFill>
              </a:rPr>
              <a:t>）</a:t>
            </a:r>
            <a:endParaRPr lang="en-US" altLang="zh-TW" sz="2800" b="1" dirty="0">
              <a:solidFill>
                <a:srgbClr val="002060"/>
              </a:solidFill>
            </a:endParaRPr>
          </a:p>
          <a:p>
            <a:pPr marL="0" indent="0">
              <a:buNone/>
            </a:pPr>
            <a:r>
              <a:rPr lang="zh-TW" altLang="en-US" sz="2800" b="1" dirty="0">
                <a:solidFill>
                  <a:srgbClr val="002060"/>
                </a:solidFill>
              </a:rPr>
              <a:t>   描述商品的特色和理念。</a:t>
            </a:r>
            <a:endParaRPr lang="en-US" altLang="zh-TW" sz="2800" b="1" dirty="0">
              <a:solidFill>
                <a:srgbClr val="002060"/>
              </a:solidFill>
            </a:endParaRPr>
          </a:p>
          <a:p>
            <a:pPr marL="0" indent="0">
              <a:buNone/>
            </a:pPr>
            <a:r>
              <a:rPr lang="zh-TW" altLang="en-US" sz="2800" b="1" dirty="0">
                <a:solidFill>
                  <a:srgbClr val="002060"/>
                </a:solidFill>
              </a:rPr>
              <a:t>   例如：阿諾將</a:t>
            </a:r>
            <a:r>
              <a:rPr lang="zh-TW" altLang="en-US" sz="2800" b="1" dirty="0">
                <a:solidFill>
                  <a:srgbClr val="7030A0"/>
                </a:solidFill>
              </a:rPr>
              <a:t>愛心</a:t>
            </a:r>
            <a:r>
              <a:rPr lang="zh-TW" altLang="en-US" sz="2800" b="1" dirty="0">
                <a:solidFill>
                  <a:srgbClr val="002060"/>
                </a:solidFill>
              </a:rPr>
              <a:t>放進每一個</a:t>
            </a:r>
            <a:r>
              <a:rPr lang="zh-TW" altLang="en-US" sz="2800" b="1" dirty="0">
                <a:solidFill>
                  <a:schemeClr val="accent6"/>
                </a:solidFill>
              </a:rPr>
              <a:t>點心</a:t>
            </a:r>
            <a:r>
              <a:rPr lang="zh-TW" altLang="en-US" sz="2800" b="1" dirty="0">
                <a:solidFill>
                  <a:srgbClr val="002060"/>
                </a:solidFill>
              </a:rPr>
              <a:t>裡，</a:t>
            </a:r>
            <a:endParaRPr lang="en-US" altLang="zh-TW" sz="2800" b="1" dirty="0">
              <a:solidFill>
                <a:srgbClr val="002060"/>
              </a:solidFill>
            </a:endParaRPr>
          </a:p>
          <a:p>
            <a:pPr marL="0" indent="0">
              <a:buNone/>
            </a:pPr>
            <a:r>
              <a:rPr lang="zh-TW" altLang="en-US" sz="2800" b="1" dirty="0">
                <a:solidFill>
                  <a:srgbClr val="002060"/>
                </a:solidFill>
              </a:rPr>
              <a:t>               每一口都是用</a:t>
            </a:r>
            <a:r>
              <a:rPr lang="zh-TW" altLang="en-US" sz="2800" b="1" dirty="0">
                <a:solidFill>
                  <a:srgbClr val="7030A0"/>
                </a:solidFill>
              </a:rPr>
              <a:t>愛</a:t>
            </a:r>
            <a:r>
              <a:rPr lang="zh-TW" altLang="en-US" sz="2800" b="1" dirty="0">
                <a:solidFill>
                  <a:srgbClr val="002060"/>
                </a:solidFill>
              </a:rPr>
              <a:t>揉成的幸福滋味。</a:t>
            </a:r>
          </a:p>
          <a:p>
            <a:pPr marL="0" indent="0">
              <a:buNone/>
            </a:pPr>
            <a:endParaRPr lang="en-US" altLang="zh-TW" sz="2800" b="1" dirty="0">
              <a:solidFill>
                <a:srgbClr val="C00000"/>
              </a:solidFill>
            </a:endParaRPr>
          </a:p>
          <a:p>
            <a:pPr marL="0" indent="0">
              <a:buNone/>
            </a:pPr>
            <a:r>
              <a:rPr lang="zh-TW" altLang="en-US" sz="2800" b="1" dirty="0">
                <a:solidFill>
                  <a:srgbClr val="C00000"/>
                </a:solidFill>
              </a:rPr>
              <a:t>               </a:t>
            </a:r>
          </a:p>
        </p:txBody>
      </p:sp>
    </p:spTree>
    <p:extLst>
      <p:ext uri="{BB962C8B-B14F-4D97-AF65-F5344CB8AC3E}">
        <p14:creationId xmlns:p14="http://schemas.microsoft.com/office/powerpoint/2010/main" val="24477015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內容版面配置區 13"/>
          <p:cNvGraphicFramePr>
            <a:graphicFrameLocks noGrp="1"/>
          </p:cNvGraphicFramePr>
          <p:nvPr>
            <p:ph idx="1"/>
            <p:extLst>
              <p:ext uri="{D42A27DB-BD31-4B8C-83A1-F6EECF244321}">
                <p14:modId xmlns:p14="http://schemas.microsoft.com/office/powerpoint/2010/main" val="1715606879"/>
              </p:ext>
            </p:extLst>
          </p:nvPr>
        </p:nvGraphicFramePr>
        <p:xfrm>
          <a:off x="683568" y="1058245"/>
          <a:ext cx="5256584" cy="3078480"/>
        </p:xfrm>
        <a:graphic>
          <a:graphicData uri="http://schemas.openxmlformats.org/drawingml/2006/table">
            <a:tbl>
              <a:tblPr firstRow="1" bandRow="1">
                <a:tableStyleId>{10A1B5D5-9B99-4C35-A422-299274C87663}</a:tableStyleId>
              </a:tblPr>
              <a:tblGrid>
                <a:gridCol w="1295100">
                  <a:extLst>
                    <a:ext uri="{9D8B030D-6E8A-4147-A177-3AD203B41FA5}">
                      <a16:colId xmlns:a16="http://schemas.microsoft.com/office/drawing/2014/main" val="20000"/>
                    </a:ext>
                  </a:extLst>
                </a:gridCol>
                <a:gridCol w="3961484">
                  <a:extLst>
                    <a:ext uri="{9D8B030D-6E8A-4147-A177-3AD203B41FA5}">
                      <a16:colId xmlns:a16="http://schemas.microsoft.com/office/drawing/2014/main" val="20001"/>
                    </a:ext>
                  </a:extLst>
                </a:gridCol>
              </a:tblGrid>
              <a:tr h="478321">
                <a:tc>
                  <a:txBody>
                    <a:bodyPr/>
                    <a:lstStyle/>
                    <a:p>
                      <a:pPr algn="ctr"/>
                      <a:r>
                        <a:rPr lang="zh-TW" altLang="en-US" sz="2800" dirty="0">
                          <a:latin typeface="微軟正黑體" panose="020B0604030504040204" pitchFamily="34" charset="-120"/>
                          <a:ea typeface="微軟正黑體" panose="020B0604030504040204" pitchFamily="34" charset="-120"/>
                        </a:rPr>
                        <a:t>段落</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sz="2800" dirty="0">
                          <a:latin typeface="微軟正黑體" panose="020B0604030504040204" pitchFamily="34" charset="-120"/>
                          <a:ea typeface="微軟正黑體" panose="020B0604030504040204" pitchFamily="34" charset="-120"/>
                        </a:rPr>
                        <a:t>寫作大綱</a:t>
                      </a:r>
                    </a:p>
                  </a:txBody>
                  <a:tcPr anchor="ctr"/>
                </a:tc>
                <a:extLst>
                  <a:ext uri="{0D108BD9-81ED-4DB2-BD59-A6C34878D82A}">
                    <a16:rowId xmlns:a16="http://schemas.microsoft.com/office/drawing/2014/main" val="10000"/>
                  </a:ext>
                </a:extLst>
              </a:tr>
              <a:tr h="572593">
                <a:tc>
                  <a:txBody>
                    <a:bodyPr/>
                    <a:lstStyle/>
                    <a:p>
                      <a:pPr algn="ctr"/>
                      <a:r>
                        <a:rPr lang="zh-TW" altLang="en-US" sz="3200" b="0" i="0" dirty="0">
                          <a:solidFill>
                            <a:schemeClr val="accent6">
                              <a:lumMod val="50000"/>
                            </a:schemeClr>
                          </a:solidFill>
                          <a:latin typeface="Microsoft JhengHei" panose="020B0604030504040204" pitchFamily="34" charset="-120"/>
                          <a:ea typeface="Microsoft JhengHei" panose="020B0604030504040204" pitchFamily="34" charset="-120"/>
                        </a:rPr>
                        <a:t>一</a:t>
                      </a:r>
                    </a:p>
                  </a:txBody>
                  <a:tcPr anchor="ctr"/>
                </a:tc>
                <a:tc>
                  <a:txBody>
                    <a:bodyPr/>
                    <a:lstStyle/>
                    <a:p>
                      <a:r>
                        <a:rPr lang="zh-TW" altLang="en-US" sz="2400" b="0" i="0" dirty="0">
                          <a:solidFill>
                            <a:schemeClr val="accent6">
                              <a:lumMod val="50000"/>
                            </a:schemeClr>
                          </a:solidFill>
                          <a:latin typeface="Microsoft JhengHei" panose="020B0604030504040204" pitchFamily="34" charset="-120"/>
                          <a:ea typeface="Microsoft JhengHei" panose="020B0604030504040204" pitchFamily="34" charset="-120"/>
                        </a:rPr>
                        <a:t>介紹這家店</a:t>
                      </a:r>
                    </a:p>
                  </a:txBody>
                  <a:tcPr anchor="ctr"/>
                </a:tc>
                <a:extLst>
                  <a:ext uri="{0D108BD9-81ED-4DB2-BD59-A6C34878D82A}">
                    <a16:rowId xmlns:a16="http://schemas.microsoft.com/office/drawing/2014/main" val="10001"/>
                  </a:ext>
                </a:extLst>
              </a:tr>
              <a:tr h="572593">
                <a:tc>
                  <a:txBody>
                    <a:bodyPr/>
                    <a:lstStyle/>
                    <a:p>
                      <a:pPr algn="ctr"/>
                      <a:r>
                        <a:rPr lang="zh-TW" altLang="en-US" sz="3200" b="0" i="0" dirty="0">
                          <a:solidFill>
                            <a:schemeClr val="accent6">
                              <a:lumMod val="50000"/>
                            </a:schemeClr>
                          </a:solidFill>
                          <a:latin typeface="Microsoft JhengHei" panose="020B0604030504040204" pitchFamily="34" charset="-120"/>
                          <a:ea typeface="Microsoft JhengHei" panose="020B0604030504040204" pitchFamily="34" charset="-120"/>
                        </a:rPr>
                        <a:t>二</a:t>
                      </a:r>
                    </a:p>
                  </a:txBody>
                  <a:tcPr anchor="ctr"/>
                </a:tc>
                <a:tc>
                  <a:txBody>
                    <a:bodyPr/>
                    <a:lstStyle/>
                    <a:p>
                      <a:r>
                        <a:rPr lang="zh-TW" altLang="zh-TW" sz="2400" b="0" i="0" kern="1200" dirty="0">
                          <a:solidFill>
                            <a:schemeClr val="accent6">
                              <a:lumMod val="50000"/>
                            </a:schemeClr>
                          </a:solidFill>
                          <a:effectLst/>
                          <a:latin typeface="Microsoft JhengHei" panose="020B0604030504040204" pitchFamily="34" charset="-120"/>
                          <a:ea typeface="Microsoft JhengHei" panose="020B0604030504040204" pitchFamily="34" charset="-120"/>
                          <a:cs typeface="+mn-cs"/>
                        </a:rPr>
                        <a:t>這家店的特色商品或服務</a:t>
                      </a:r>
                      <a:r>
                        <a:rPr lang="zh-TW" altLang="zh-TW" sz="2400" b="0" i="0" dirty="0">
                          <a:solidFill>
                            <a:schemeClr val="accent6">
                              <a:lumMod val="50000"/>
                            </a:schemeClr>
                          </a:solidFill>
                          <a:effectLst/>
                          <a:latin typeface="Microsoft JhengHei" panose="020B0604030504040204" pitchFamily="34" charset="-120"/>
                          <a:ea typeface="Microsoft JhengHei" panose="020B0604030504040204" pitchFamily="34" charset="-120"/>
                        </a:rPr>
                        <a:t> </a:t>
                      </a:r>
                      <a:r>
                        <a:rPr lang="zh-TW" altLang="en-US" sz="2400" b="0" i="0" dirty="0">
                          <a:solidFill>
                            <a:schemeClr val="accent6">
                              <a:lumMod val="50000"/>
                            </a:schemeClr>
                          </a:solidFill>
                          <a:effectLst/>
                          <a:latin typeface="Microsoft JhengHei" panose="020B0604030504040204" pitchFamily="34" charset="-120"/>
                          <a:ea typeface="Microsoft JhengHei" panose="020B0604030504040204" pitchFamily="34" charset="-120"/>
                        </a:rPr>
                        <a:t>、想開這家店的原因</a:t>
                      </a:r>
                      <a:endParaRPr lang="zh-TW" altLang="en-US" sz="2400" b="0" i="0" dirty="0">
                        <a:solidFill>
                          <a:schemeClr val="accent6">
                            <a:lumMod val="50000"/>
                          </a:schemeClr>
                        </a:solidFill>
                        <a:latin typeface="Microsoft JhengHei" panose="020B0604030504040204" pitchFamily="34" charset="-120"/>
                        <a:ea typeface="Microsoft JhengHei" panose="020B0604030504040204" pitchFamily="34" charset="-120"/>
                      </a:endParaRPr>
                    </a:p>
                  </a:txBody>
                  <a:tcPr anchor="ctr"/>
                </a:tc>
                <a:extLst>
                  <a:ext uri="{0D108BD9-81ED-4DB2-BD59-A6C34878D82A}">
                    <a16:rowId xmlns:a16="http://schemas.microsoft.com/office/drawing/2014/main" val="10002"/>
                  </a:ext>
                </a:extLst>
              </a:tr>
              <a:tr h="572593">
                <a:tc>
                  <a:txBody>
                    <a:bodyPr/>
                    <a:lstStyle/>
                    <a:p>
                      <a:pPr algn="ctr"/>
                      <a:r>
                        <a:rPr lang="zh-TW" altLang="en-US" sz="3200" b="0" i="0" dirty="0">
                          <a:solidFill>
                            <a:schemeClr val="accent6">
                              <a:lumMod val="50000"/>
                            </a:schemeClr>
                          </a:solidFill>
                          <a:latin typeface="Microsoft JhengHei" panose="020B0604030504040204" pitchFamily="34" charset="-120"/>
                          <a:ea typeface="Microsoft JhengHei" panose="020B0604030504040204" pitchFamily="34" charset="-120"/>
                        </a:rPr>
                        <a:t>三</a:t>
                      </a:r>
                    </a:p>
                  </a:txBody>
                  <a:tcPr anchor="ctr"/>
                </a:tc>
                <a:tc>
                  <a:txBody>
                    <a:bodyPr/>
                    <a:lstStyle/>
                    <a:p>
                      <a:r>
                        <a:rPr lang="zh-TW" altLang="zh-TW" sz="2400" b="0" i="0" kern="1200" dirty="0">
                          <a:solidFill>
                            <a:schemeClr val="accent6">
                              <a:lumMod val="50000"/>
                            </a:schemeClr>
                          </a:solidFill>
                          <a:effectLst/>
                          <a:latin typeface="Microsoft JhengHei" panose="020B0604030504040204" pitchFamily="34" charset="-120"/>
                          <a:ea typeface="Microsoft JhengHei" panose="020B0604030504040204" pitchFamily="34" charset="-120"/>
                          <a:cs typeface="+mn-cs"/>
                        </a:rPr>
                        <a:t>經營這家店的理念和方法</a:t>
                      </a:r>
                      <a:r>
                        <a:rPr lang="zh-TW" altLang="zh-TW" sz="2400" b="0" i="0" dirty="0">
                          <a:solidFill>
                            <a:schemeClr val="accent6">
                              <a:lumMod val="50000"/>
                            </a:schemeClr>
                          </a:solidFill>
                          <a:effectLst/>
                          <a:latin typeface="Microsoft JhengHei" panose="020B0604030504040204" pitchFamily="34" charset="-120"/>
                          <a:ea typeface="Microsoft JhengHei" panose="020B0604030504040204" pitchFamily="34" charset="-120"/>
                        </a:rPr>
                        <a:t> </a:t>
                      </a:r>
                      <a:endParaRPr lang="zh-TW" altLang="en-US" sz="2400" b="0" i="0" dirty="0">
                        <a:solidFill>
                          <a:schemeClr val="accent6">
                            <a:lumMod val="50000"/>
                          </a:schemeClr>
                        </a:solidFill>
                        <a:latin typeface="Microsoft JhengHei" panose="020B0604030504040204" pitchFamily="34" charset="-120"/>
                        <a:ea typeface="Microsoft JhengHei" panose="020B0604030504040204" pitchFamily="34" charset="-120"/>
                      </a:endParaRPr>
                    </a:p>
                  </a:txBody>
                  <a:tcPr anchor="ctr"/>
                </a:tc>
                <a:extLst>
                  <a:ext uri="{0D108BD9-81ED-4DB2-BD59-A6C34878D82A}">
                    <a16:rowId xmlns:a16="http://schemas.microsoft.com/office/drawing/2014/main" val="10003"/>
                  </a:ext>
                </a:extLst>
              </a:tr>
              <a:tr h="572593">
                <a:tc>
                  <a:txBody>
                    <a:bodyPr/>
                    <a:lstStyle/>
                    <a:p>
                      <a:pPr algn="ctr"/>
                      <a:r>
                        <a:rPr lang="zh-TW" altLang="en-US" sz="3200" b="0" i="0" dirty="0">
                          <a:solidFill>
                            <a:schemeClr val="accent6">
                              <a:lumMod val="50000"/>
                            </a:schemeClr>
                          </a:solidFill>
                          <a:latin typeface="Microsoft JhengHei" panose="020B0604030504040204" pitchFamily="34" charset="-120"/>
                          <a:ea typeface="Microsoft JhengHei" panose="020B0604030504040204" pitchFamily="34" charset="-120"/>
                        </a:rPr>
                        <a:t>四</a:t>
                      </a:r>
                    </a:p>
                  </a:txBody>
                  <a:tcPr anchor="ctr"/>
                </a:tc>
                <a:tc>
                  <a:txBody>
                    <a:bodyPr/>
                    <a:lstStyle/>
                    <a:p>
                      <a:r>
                        <a:rPr lang="zh-TW" altLang="zh-TW" sz="2400" b="0" i="0" kern="1200" dirty="0">
                          <a:solidFill>
                            <a:schemeClr val="accent6">
                              <a:lumMod val="50000"/>
                            </a:schemeClr>
                          </a:solidFill>
                          <a:effectLst/>
                          <a:latin typeface="Microsoft JhengHei" panose="020B0604030504040204" pitchFamily="34" charset="-120"/>
                          <a:ea typeface="Microsoft JhengHei" panose="020B0604030504040204" pitchFamily="34" charset="-120"/>
                          <a:cs typeface="+mn-cs"/>
                        </a:rPr>
                        <a:t>期待並實現夢想中的這家店</a:t>
                      </a:r>
                      <a:r>
                        <a:rPr lang="zh-TW" altLang="zh-TW" sz="2400" b="0" i="0" dirty="0">
                          <a:solidFill>
                            <a:schemeClr val="accent6">
                              <a:lumMod val="50000"/>
                            </a:schemeClr>
                          </a:solidFill>
                          <a:effectLst/>
                          <a:latin typeface="Microsoft JhengHei" panose="020B0604030504040204" pitchFamily="34" charset="-120"/>
                          <a:ea typeface="Microsoft JhengHei" panose="020B0604030504040204" pitchFamily="34" charset="-120"/>
                        </a:rPr>
                        <a:t> </a:t>
                      </a:r>
                      <a:endParaRPr lang="zh-TW" altLang="en-US" sz="2400" b="0" i="0" dirty="0">
                        <a:solidFill>
                          <a:schemeClr val="accent6">
                            <a:lumMod val="50000"/>
                          </a:schemeClr>
                        </a:solidFill>
                        <a:latin typeface="Microsoft JhengHei" panose="020B0604030504040204" pitchFamily="34" charset="-120"/>
                        <a:ea typeface="Microsoft JhengHei" panose="020B0604030504040204" pitchFamily="34" charset="-120"/>
                      </a:endParaRPr>
                    </a:p>
                  </a:txBody>
                  <a:tcPr anchor="ctr"/>
                </a:tc>
                <a:extLst>
                  <a:ext uri="{0D108BD9-81ED-4DB2-BD59-A6C34878D82A}">
                    <a16:rowId xmlns:a16="http://schemas.microsoft.com/office/drawing/2014/main" val="10004"/>
                  </a:ext>
                </a:extLst>
              </a:tr>
            </a:tbl>
          </a:graphicData>
        </a:graphic>
      </p:graphicFrame>
      <p:sp>
        <p:nvSpPr>
          <p:cNvPr id="11" name="文字方塊 10"/>
          <p:cNvSpPr txBox="1"/>
          <p:nvPr/>
        </p:nvSpPr>
        <p:spPr>
          <a:xfrm>
            <a:off x="971600" y="195486"/>
            <a:ext cx="5112568" cy="584775"/>
          </a:xfrm>
          <a:prstGeom prst="rect">
            <a:avLst/>
          </a:prstGeom>
          <a:noFill/>
        </p:spPr>
        <p:txBody>
          <a:bodyPr wrap="square" rtlCol="0">
            <a:spAutoFit/>
          </a:bodyPr>
          <a:lstStyle/>
          <a:p>
            <a:pPr algn="ctr"/>
            <a:r>
              <a:rPr lang="zh-TW" altLang="en-US" sz="3200" b="1" dirty="0">
                <a:solidFill>
                  <a:schemeClr val="bg1"/>
                </a:solidFill>
                <a:latin typeface="微軟正黑體" panose="020B0604030504040204" pitchFamily="34" charset="-120"/>
                <a:ea typeface="微軟正黑體" panose="020B0604030504040204" pitchFamily="34" charset="-120"/>
              </a:rPr>
              <a:t>歡迎來到我的夢想店</a:t>
            </a:r>
          </a:p>
        </p:txBody>
      </p:sp>
      <p:pic>
        <p:nvPicPr>
          <p:cNvPr id="12" name="圖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00192" y="915566"/>
            <a:ext cx="2309325" cy="3363838"/>
          </a:xfrm>
          <a:prstGeom prst="rect">
            <a:avLst/>
          </a:prstGeom>
        </p:spPr>
      </p:pic>
    </p:spTree>
    <p:extLst>
      <p:ext uri="{BB962C8B-B14F-4D97-AF65-F5344CB8AC3E}">
        <p14:creationId xmlns:p14="http://schemas.microsoft.com/office/powerpoint/2010/main" val="36157734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359532" y="915566"/>
            <a:ext cx="8424936" cy="3168352"/>
          </a:xfrm>
        </p:spPr>
        <p:txBody>
          <a:bodyPr>
            <a:noAutofit/>
          </a:bodyPr>
          <a:lstStyle/>
          <a:p>
            <a:pPr marL="0" indent="0">
              <a:lnSpc>
                <a:spcPct val="150000"/>
              </a:lnSpc>
              <a:buNone/>
            </a:pPr>
            <a:r>
              <a:rPr lang="en-US" altLang="zh-TW" sz="2800" dirty="0"/>
              <a:t>A2-3</a:t>
            </a:r>
            <a:r>
              <a:rPr lang="zh-TW" altLang="en-US" sz="2800" dirty="0"/>
              <a:t>：</a:t>
            </a:r>
            <a:r>
              <a:rPr lang="zh-TW" altLang="zh-TW" sz="2800" b="1" u="dbl" dirty="0">
                <a:solidFill>
                  <a:srgbClr val="C00000"/>
                </a:solidFill>
              </a:rPr>
              <a:t>我希望透過</a:t>
            </a:r>
            <a:r>
              <a:rPr lang="zh-TW" altLang="zh-TW" sz="2800" dirty="0"/>
              <a:t>「漂書」，讓書流浪到懂它的人身邊；透過「選書」，為客人留一個閱讀的時間和空間。</a:t>
            </a:r>
            <a:r>
              <a:rPr lang="zh-TW" altLang="zh-TW" sz="2800" b="1" dirty="0"/>
              <a:t>我將</a:t>
            </a:r>
            <a:r>
              <a:rPr lang="zh-TW" altLang="zh-TW" sz="2800" b="1" dirty="0">
                <a:solidFill>
                  <a:srgbClr val="7030A0"/>
                </a:solidFill>
              </a:rPr>
              <a:t>書中的世界</a:t>
            </a:r>
            <a:r>
              <a:rPr lang="zh-TW" altLang="zh-TW" sz="2800" b="1" dirty="0"/>
              <a:t>放進每一個客人的</a:t>
            </a:r>
            <a:r>
              <a:rPr lang="zh-TW" altLang="zh-TW" sz="2800" b="1" dirty="0">
                <a:solidFill>
                  <a:schemeClr val="accent6"/>
                </a:solidFill>
              </a:rPr>
              <a:t>口袋</a:t>
            </a:r>
            <a:r>
              <a:rPr lang="zh-TW" altLang="zh-TW" sz="2800" b="1" dirty="0"/>
              <a:t>裡，每一本書都夾著</a:t>
            </a:r>
            <a:r>
              <a:rPr lang="zh-TW" altLang="zh-TW" sz="2800" b="1" dirty="0">
                <a:solidFill>
                  <a:srgbClr val="7030A0"/>
                </a:solidFill>
              </a:rPr>
              <a:t>閱讀時的心情</a:t>
            </a:r>
            <a:r>
              <a:rPr lang="zh-TW" altLang="zh-TW" sz="2800" b="1" dirty="0"/>
              <a:t>做</a:t>
            </a:r>
            <a:r>
              <a:rPr lang="zh-TW" altLang="zh-TW" sz="2800" b="1" dirty="0">
                <a:solidFill>
                  <a:schemeClr val="accent6"/>
                </a:solidFill>
              </a:rPr>
              <a:t>書籤</a:t>
            </a:r>
            <a:r>
              <a:rPr lang="zh-TW" altLang="zh-TW" sz="2800" b="1" dirty="0"/>
              <a:t>。 </a:t>
            </a:r>
            <a:endParaRPr lang="zh-TW" altLang="en-US" sz="2800" b="1" dirty="0">
              <a:solidFill>
                <a:srgbClr val="00B0F0"/>
              </a:solidFill>
            </a:endParaRPr>
          </a:p>
        </p:txBody>
      </p:sp>
      <p:sp>
        <p:nvSpPr>
          <p:cNvPr id="11" name="文字方塊 10"/>
          <p:cNvSpPr txBox="1"/>
          <p:nvPr/>
        </p:nvSpPr>
        <p:spPr>
          <a:xfrm>
            <a:off x="971600" y="195486"/>
            <a:ext cx="5112568" cy="584775"/>
          </a:xfrm>
          <a:prstGeom prst="rect">
            <a:avLst/>
          </a:prstGeom>
          <a:noFill/>
        </p:spPr>
        <p:txBody>
          <a:bodyPr wrap="square" rtlCol="0">
            <a:spAutoFit/>
          </a:bodyPr>
          <a:lstStyle/>
          <a:p>
            <a:r>
              <a:rPr lang="zh-TW" altLang="en-US" sz="3200" b="1" dirty="0">
                <a:solidFill>
                  <a:schemeClr val="bg1"/>
                </a:solidFill>
                <a:latin typeface="微軟正黑體" panose="020B0604030504040204" pitchFamily="34" charset="-120"/>
                <a:ea typeface="微軟正黑體" panose="020B0604030504040204" pitchFamily="34" charset="-120"/>
              </a:rPr>
              <a:t>第二段寫作示範</a:t>
            </a:r>
          </a:p>
        </p:txBody>
      </p:sp>
      <p:sp>
        <p:nvSpPr>
          <p:cNvPr id="2" name="矩形 1">
            <a:extLst>
              <a:ext uri="{FF2B5EF4-FFF2-40B4-BE49-F238E27FC236}">
                <a16:creationId xmlns:a16="http://schemas.microsoft.com/office/drawing/2014/main" id="{0B71BECC-BB5E-2545-B0F9-CDF309C02529}"/>
              </a:ext>
            </a:extLst>
          </p:cNvPr>
          <p:cNvSpPr/>
          <p:nvPr/>
        </p:nvSpPr>
        <p:spPr>
          <a:xfrm>
            <a:off x="1115616" y="3570157"/>
            <a:ext cx="6223178" cy="523220"/>
          </a:xfrm>
          <a:prstGeom prst="rect">
            <a:avLst/>
          </a:prstGeom>
        </p:spPr>
        <p:txBody>
          <a:bodyPr wrap="none">
            <a:spAutoFit/>
          </a:bodyPr>
          <a:lstStyle/>
          <a:p>
            <a:r>
              <a:rPr lang="zh-TW" altLang="en-US" sz="2800" b="1" dirty="0">
                <a:solidFill>
                  <a:schemeClr val="tx1">
                    <a:lumMod val="50000"/>
                    <a:lumOff val="50000"/>
                  </a:schemeClr>
                </a:solidFill>
                <a:latin typeface="Microsoft JhengHei" panose="020B0604030504040204" pitchFamily="34" charset="-120"/>
                <a:ea typeface="Microsoft JhengHei" panose="020B0604030504040204" pitchFamily="34" charset="-120"/>
              </a:rPr>
              <a:t>★轉化法：用</a:t>
            </a:r>
            <a:r>
              <a:rPr lang="zh-TW" altLang="en-US" sz="2800" b="1" dirty="0">
                <a:solidFill>
                  <a:schemeClr val="accent6"/>
                </a:solidFill>
                <a:latin typeface="Microsoft JhengHei" panose="020B0604030504040204" pitchFamily="34" charset="-120"/>
                <a:ea typeface="Microsoft JhengHei" panose="020B0604030504040204" pitchFamily="34" charset="-120"/>
              </a:rPr>
              <a:t>具體事物</a:t>
            </a:r>
            <a:r>
              <a:rPr lang="zh-TW" altLang="en-US" sz="2800" b="1" dirty="0">
                <a:solidFill>
                  <a:schemeClr val="tx1">
                    <a:lumMod val="50000"/>
                    <a:lumOff val="50000"/>
                  </a:schemeClr>
                </a:solidFill>
                <a:latin typeface="Microsoft JhengHei" panose="020B0604030504040204" pitchFamily="34" charset="-120"/>
                <a:ea typeface="Microsoft JhengHei" panose="020B0604030504040204" pitchFamily="34" charset="-120"/>
              </a:rPr>
              <a:t>描寫</a:t>
            </a:r>
            <a:r>
              <a:rPr lang="zh-TW" altLang="en-US" sz="2800" b="1" dirty="0">
                <a:solidFill>
                  <a:srgbClr val="7030A0"/>
                </a:solidFill>
                <a:latin typeface="Microsoft JhengHei" panose="020B0604030504040204" pitchFamily="34" charset="-120"/>
                <a:ea typeface="Microsoft JhengHei" panose="020B0604030504040204" pitchFamily="34" charset="-120"/>
              </a:rPr>
              <a:t>抽象的事物</a:t>
            </a:r>
            <a:endParaRPr lang="zh-TW" altLang="en-US" sz="2800" b="1" dirty="0">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22634005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2"/>
          <p:cNvSpPr>
            <a:spLocks noGrp="1"/>
          </p:cNvSpPr>
          <p:nvPr>
            <p:ph type="ctrTitle"/>
          </p:nvPr>
        </p:nvSpPr>
        <p:spPr>
          <a:xfrm>
            <a:off x="1331640" y="1131590"/>
            <a:ext cx="3310136" cy="2558107"/>
          </a:xfrm>
          <a:solidFill>
            <a:schemeClr val="bg1"/>
          </a:solidFill>
          <a:ln w="38100" cap="rnd">
            <a:solidFill>
              <a:srgbClr val="996633"/>
            </a:solidFill>
          </a:ln>
        </p:spPr>
        <p:txBody>
          <a:bodyPr>
            <a:normAutofit/>
          </a:bodyPr>
          <a:lstStyle/>
          <a:p>
            <a:r>
              <a:rPr lang="zh-TW" altLang="en-US" b="1" dirty="0">
                <a:solidFill>
                  <a:srgbClr val="996633"/>
                </a:solidFill>
              </a:rPr>
              <a:t>第三段</a:t>
            </a:r>
            <a:br>
              <a:rPr lang="en-US" altLang="zh-TW" b="1" dirty="0">
                <a:solidFill>
                  <a:srgbClr val="996633"/>
                </a:solidFill>
              </a:rPr>
            </a:br>
            <a:r>
              <a:rPr lang="en-US" altLang="zh-TW" sz="4000" b="1" dirty="0">
                <a:solidFill>
                  <a:srgbClr val="996633"/>
                </a:solidFill>
              </a:rPr>
              <a:t>Q3-1~Q3-2</a:t>
            </a:r>
            <a:endParaRPr lang="zh-TW" altLang="en-US" sz="4000" b="1" dirty="0">
              <a:solidFill>
                <a:srgbClr val="996633"/>
              </a:solidFill>
            </a:endParaRPr>
          </a:p>
        </p:txBody>
      </p:sp>
      <p:pic>
        <p:nvPicPr>
          <p:cNvPr id="5" name="圖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20832" y="1203598"/>
            <a:ext cx="3168352" cy="3370197"/>
          </a:xfrm>
          <a:prstGeom prst="rect">
            <a:avLst/>
          </a:prstGeom>
        </p:spPr>
      </p:pic>
    </p:spTree>
    <p:extLst>
      <p:ext uri="{BB962C8B-B14F-4D97-AF65-F5344CB8AC3E}">
        <p14:creationId xmlns:p14="http://schemas.microsoft.com/office/powerpoint/2010/main" val="9038575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字方塊 10"/>
          <p:cNvSpPr txBox="1"/>
          <p:nvPr/>
        </p:nvSpPr>
        <p:spPr>
          <a:xfrm>
            <a:off x="971600" y="195486"/>
            <a:ext cx="5112568" cy="584775"/>
          </a:xfrm>
          <a:prstGeom prst="rect">
            <a:avLst/>
          </a:prstGeom>
          <a:noFill/>
        </p:spPr>
        <p:txBody>
          <a:bodyPr wrap="square" rtlCol="0">
            <a:spAutoFit/>
          </a:bodyPr>
          <a:lstStyle/>
          <a:p>
            <a:r>
              <a:rPr lang="zh-TW" altLang="en-US" sz="3200" b="1" dirty="0">
                <a:solidFill>
                  <a:schemeClr val="bg1"/>
                </a:solidFill>
                <a:latin typeface="微軟正黑體" panose="020B0604030504040204" pitchFamily="34" charset="-120"/>
                <a:ea typeface="微軟正黑體" panose="020B0604030504040204" pitchFamily="34" charset="-120"/>
              </a:rPr>
              <a:t>第三段寫作引導</a:t>
            </a:r>
          </a:p>
        </p:txBody>
      </p:sp>
      <p:pic>
        <p:nvPicPr>
          <p:cNvPr id="2" name="圖片 1"/>
          <p:cNvPicPr>
            <a:picLocks noChangeAspect="1"/>
          </p:cNvPicPr>
          <p:nvPr/>
        </p:nvPicPr>
        <p:blipFill>
          <a:blip r:embed="rId2">
            <a:alphaModFix amt="50000"/>
            <a:extLst>
              <a:ext uri="{28A0092B-C50C-407E-A947-70E740481C1C}">
                <a14:useLocalDpi xmlns:a14="http://schemas.microsoft.com/office/drawing/2010/main" val="0"/>
              </a:ext>
            </a:extLst>
          </a:blip>
          <a:stretch>
            <a:fillRect/>
          </a:stretch>
        </p:blipFill>
        <p:spPr>
          <a:xfrm>
            <a:off x="5618872" y="1899291"/>
            <a:ext cx="3056613" cy="2478335"/>
          </a:xfrm>
          <a:prstGeom prst="rect">
            <a:avLst/>
          </a:prstGeom>
        </p:spPr>
      </p:pic>
      <p:sp>
        <p:nvSpPr>
          <p:cNvPr id="3" name="內容版面配置區 2"/>
          <p:cNvSpPr>
            <a:spLocks noGrp="1"/>
          </p:cNvSpPr>
          <p:nvPr>
            <p:ph idx="1"/>
          </p:nvPr>
        </p:nvSpPr>
        <p:spPr>
          <a:xfrm>
            <a:off x="474104" y="874514"/>
            <a:ext cx="8229600" cy="3394472"/>
          </a:xfrm>
        </p:spPr>
        <p:txBody>
          <a:bodyPr>
            <a:noAutofit/>
          </a:bodyPr>
          <a:lstStyle/>
          <a:p>
            <a:pPr marL="0" indent="0">
              <a:buNone/>
            </a:pPr>
            <a:r>
              <a:rPr lang="zh-TW" altLang="en-US" sz="2800" dirty="0"/>
              <a:t>Ｑ</a:t>
            </a:r>
            <a:r>
              <a:rPr lang="en-US" altLang="zh-TW" sz="2800" dirty="0"/>
              <a:t>3-1</a:t>
            </a:r>
            <a:r>
              <a:rPr lang="zh-TW" altLang="en-US" sz="2800" dirty="0"/>
              <a:t>：身為這家夢想店的老闆，你必須要做好哪些事情才可以經營好這家店呢？ </a:t>
            </a:r>
            <a:endParaRPr lang="en-US" altLang="zh-TW" sz="2800" dirty="0"/>
          </a:p>
          <a:p>
            <a:pPr marL="0" indent="0">
              <a:buNone/>
            </a:pPr>
            <a:r>
              <a:rPr lang="zh-TW" altLang="en-US" sz="2800" b="1" dirty="0">
                <a:solidFill>
                  <a:srgbClr val="C00000"/>
                </a:solidFill>
              </a:rPr>
              <a:t>Ａ</a:t>
            </a:r>
            <a:r>
              <a:rPr lang="en-US" altLang="zh-TW" sz="2800" b="1" dirty="0">
                <a:solidFill>
                  <a:srgbClr val="C00000"/>
                </a:solidFill>
              </a:rPr>
              <a:t>3-1</a:t>
            </a:r>
            <a:r>
              <a:rPr lang="zh-TW" altLang="en-US" sz="2800" b="1" dirty="0">
                <a:solidFill>
                  <a:srgbClr val="C00000"/>
                </a:solidFill>
              </a:rPr>
              <a:t>：身為這家夢想店的老闆，我必須</a:t>
            </a:r>
            <a:r>
              <a:rPr lang="en-US" altLang="zh-TW" sz="2800" b="1" dirty="0">
                <a:solidFill>
                  <a:srgbClr val="C00000"/>
                </a:solidFill>
              </a:rPr>
              <a:t>……</a:t>
            </a:r>
          </a:p>
          <a:p>
            <a:pPr marL="0" indent="0">
              <a:buNone/>
            </a:pPr>
            <a:endParaRPr lang="en-US" altLang="zh-TW" sz="2800" b="1" dirty="0">
              <a:solidFill>
                <a:srgbClr val="C00000"/>
              </a:solidFill>
            </a:endParaRPr>
          </a:p>
          <a:p>
            <a:pPr marL="0" indent="0">
              <a:buNone/>
            </a:pPr>
            <a:r>
              <a:rPr lang="zh-TW" altLang="en-US" sz="2800" b="1" dirty="0">
                <a:solidFill>
                  <a:srgbClr val="C00000"/>
                </a:solidFill>
              </a:rPr>
              <a:t>               </a:t>
            </a:r>
          </a:p>
        </p:txBody>
      </p:sp>
    </p:spTree>
    <p:extLst>
      <p:ext uri="{BB962C8B-B14F-4D97-AF65-F5344CB8AC3E}">
        <p14:creationId xmlns:p14="http://schemas.microsoft.com/office/powerpoint/2010/main" val="35204735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字方塊 2"/>
          <p:cNvSpPr txBox="1"/>
          <p:nvPr/>
        </p:nvSpPr>
        <p:spPr>
          <a:xfrm>
            <a:off x="971600" y="195486"/>
            <a:ext cx="5112568" cy="584775"/>
          </a:xfrm>
          <a:prstGeom prst="rect">
            <a:avLst/>
          </a:prstGeom>
          <a:noFill/>
        </p:spPr>
        <p:txBody>
          <a:bodyPr wrap="square" rtlCol="0">
            <a:spAutoFit/>
          </a:bodyPr>
          <a:lstStyle/>
          <a:p>
            <a:r>
              <a:rPr lang="zh-TW" altLang="en-US" sz="3200" b="1" dirty="0">
                <a:solidFill>
                  <a:schemeClr val="bg1"/>
                </a:solidFill>
                <a:latin typeface="微軟正黑體" panose="020B0604030504040204" pitchFamily="34" charset="-120"/>
                <a:ea typeface="微軟正黑體" panose="020B0604030504040204" pitchFamily="34" charset="-120"/>
              </a:rPr>
              <a:t>經營方法的思考</a:t>
            </a:r>
          </a:p>
        </p:txBody>
      </p:sp>
      <p:grpSp>
        <p:nvGrpSpPr>
          <p:cNvPr id="16" name="群組 15"/>
          <p:cNvGrpSpPr/>
          <p:nvPr/>
        </p:nvGrpSpPr>
        <p:grpSpPr>
          <a:xfrm>
            <a:off x="1115616" y="1164164"/>
            <a:ext cx="1584176" cy="1541923"/>
            <a:chOff x="1115616" y="1164164"/>
            <a:chExt cx="1584176" cy="1541923"/>
          </a:xfrm>
        </p:grpSpPr>
        <p:pic>
          <p:nvPicPr>
            <p:cNvPr id="6" name="圖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57270" y="1164164"/>
              <a:ext cx="1033293" cy="1403343"/>
            </a:xfrm>
            <a:prstGeom prst="rect">
              <a:avLst/>
            </a:prstGeom>
          </p:spPr>
        </p:pic>
        <p:cxnSp>
          <p:nvCxnSpPr>
            <p:cNvPr id="11" name="直線接點 10"/>
            <p:cNvCxnSpPr/>
            <p:nvPr/>
          </p:nvCxnSpPr>
          <p:spPr>
            <a:xfrm>
              <a:off x="1115616" y="2706087"/>
              <a:ext cx="1584176" cy="0"/>
            </a:xfrm>
            <a:prstGeom prst="line">
              <a:avLst/>
            </a:prstGeom>
            <a:ln w="44450">
              <a:solidFill>
                <a:srgbClr val="996633"/>
              </a:solidFill>
            </a:ln>
          </p:spPr>
          <p:style>
            <a:lnRef idx="1">
              <a:schemeClr val="accent1"/>
            </a:lnRef>
            <a:fillRef idx="0">
              <a:schemeClr val="accent1"/>
            </a:fillRef>
            <a:effectRef idx="0">
              <a:schemeClr val="accent1"/>
            </a:effectRef>
            <a:fontRef idx="minor">
              <a:schemeClr val="tx1"/>
            </a:fontRef>
          </p:style>
        </p:cxnSp>
      </p:grpSp>
      <p:grpSp>
        <p:nvGrpSpPr>
          <p:cNvPr id="14" name="群組 13"/>
          <p:cNvGrpSpPr/>
          <p:nvPr/>
        </p:nvGrpSpPr>
        <p:grpSpPr>
          <a:xfrm>
            <a:off x="3635896" y="1138817"/>
            <a:ext cx="1584176" cy="1567270"/>
            <a:chOff x="3466829" y="1138817"/>
            <a:chExt cx="1584176" cy="1567270"/>
          </a:xfrm>
        </p:grpSpPr>
        <p:pic>
          <p:nvPicPr>
            <p:cNvPr id="8" name="圖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79912" y="1138817"/>
              <a:ext cx="1046691" cy="1454038"/>
            </a:xfrm>
            <a:prstGeom prst="rect">
              <a:avLst/>
            </a:prstGeom>
          </p:spPr>
        </p:pic>
        <p:cxnSp>
          <p:nvCxnSpPr>
            <p:cNvPr id="12" name="直線接點 11"/>
            <p:cNvCxnSpPr/>
            <p:nvPr/>
          </p:nvCxnSpPr>
          <p:spPr>
            <a:xfrm>
              <a:off x="3466829" y="2706087"/>
              <a:ext cx="1584176" cy="0"/>
            </a:xfrm>
            <a:prstGeom prst="line">
              <a:avLst/>
            </a:prstGeom>
            <a:ln w="44450">
              <a:solidFill>
                <a:srgbClr val="996633"/>
              </a:solidFill>
            </a:ln>
          </p:spPr>
          <p:style>
            <a:lnRef idx="1">
              <a:schemeClr val="accent1"/>
            </a:lnRef>
            <a:fillRef idx="0">
              <a:schemeClr val="accent1"/>
            </a:fillRef>
            <a:effectRef idx="0">
              <a:schemeClr val="accent1"/>
            </a:effectRef>
            <a:fontRef idx="minor">
              <a:schemeClr val="tx1"/>
            </a:fontRef>
          </p:style>
        </p:cxnSp>
      </p:grpSp>
      <p:grpSp>
        <p:nvGrpSpPr>
          <p:cNvPr id="15" name="群組 14"/>
          <p:cNvGrpSpPr/>
          <p:nvPr/>
        </p:nvGrpSpPr>
        <p:grpSpPr>
          <a:xfrm>
            <a:off x="6055570" y="1136408"/>
            <a:ext cx="1756790" cy="1569679"/>
            <a:chOff x="6055570" y="1136408"/>
            <a:chExt cx="1756790" cy="1569679"/>
          </a:xfrm>
        </p:grpSpPr>
        <p:pic>
          <p:nvPicPr>
            <p:cNvPr id="9" name="圖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55570" y="1136408"/>
              <a:ext cx="1584176" cy="1458856"/>
            </a:xfrm>
            <a:prstGeom prst="rect">
              <a:avLst/>
            </a:prstGeom>
          </p:spPr>
        </p:pic>
        <p:cxnSp>
          <p:nvCxnSpPr>
            <p:cNvPr id="13" name="直線接點 12"/>
            <p:cNvCxnSpPr/>
            <p:nvPr/>
          </p:nvCxnSpPr>
          <p:spPr>
            <a:xfrm>
              <a:off x="6228184" y="2706087"/>
              <a:ext cx="1584176" cy="0"/>
            </a:xfrm>
            <a:prstGeom prst="line">
              <a:avLst/>
            </a:prstGeom>
            <a:ln w="44450">
              <a:solidFill>
                <a:srgbClr val="996633"/>
              </a:solidFill>
            </a:ln>
          </p:spPr>
          <p:style>
            <a:lnRef idx="1">
              <a:schemeClr val="accent1"/>
            </a:lnRef>
            <a:fillRef idx="0">
              <a:schemeClr val="accent1"/>
            </a:fillRef>
            <a:effectRef idx="0">
              <a:schemeClr val="accent1"/>
            </a:effectRef>
            <a:fontRef idx="minor">
              <a:schemeClr val="tx1"/>
            </a:fontRef>
          </p:style>
        </p:cxnSp>
      </p:grpSp>
      <p:sp>
        <p:nvSpPr>
          <p:cNvPr id="17" name="文字方塊 16"/>
          <p:cNvSpPr txBox="1"/>
          <p:nvPr/>
        </p:nvSpPr>
        <p:spPr>
          <a:xfrm>
            <a:off x="755576" y="2778482"/>
            <a:ext cx="2475358" cy="461665"/>
          </a:xfrm>
          <a:prstGeom prst="rect">
            <a:avLst/>
          </a:prstGeom>
          <a:noFill/>
        </p:spPr>
        <p:txBody>
          <a:bodyPr wrap="none" rtlCol="0">
            <a:spAutoFit/>
          </a:bodyPr>
          <a:lstStyle/>
          <a:p>
            <a:r>
              <a:rPr lang="zh-TW" altLang="en-US" sz="2400" b="1" dirty="0">
                <a:latin typeface="微軟正黑體" panose="020B0604030504040204" pitchFamily="34" charset="-120"/>
                <a:ea typeface="微軟正黑體" panose="020B0604030504040204" pitchFamily="34" charset="-120"/>
              </a:rPr>
              <a:t>商品</a:t>
            </a:r>
            <a:r>
              <a:rPr lang="en-US" altLang="zh-TW" sz="2400" b="1" dirty="0">
                <a:latin typeface="微軟正黑體" panose="020B0604030504040204" pitchFamily="34" charset="-120"/>
                <a:ea typeface="微軟正黑體" panose="020B0604030504040204" pitchFamily="34" charset="-120"/>
              </a:rPr>
              <a:t>/</a:t>
            </a:r>
            <a:r>
              <a:rPr lang="zh-TW" altLang="en-US" sz="2400" b="1" dirty="0">
                <a:latin typeface="微軟正黑體" panose="020B0604030504040204" pitchFamily="34" charset="-120"/>
                <a:ea typeface="微軟正黑體" panose="020B0604030504040204" pitchFamily="34" charset="-120"/>
              </a:rPr>
              <a:t>服務的品質</a:t>
            </a:r>
            <a:endParaRPr lang="en-US" altLang="zh-TW" sz="2400" b="1" dirty="0">
              <a:latin typeface="微軟正黑體" panose="020B0604030504040204" pitchFamily="34" charset="-120"/>
              <a:ea typeface="微軟正黑體" panose="020B0604030504040204" pitchFamily="34" charset="-120"/>
            </a:endParaRPr>
          </a:p>
        </p:txBody>
      </p:sp>
      <p:sp>
        <p:nvSpPr>
          <p:cNvPr id="18" name="文字方塊 17"/>
          <p:cNvSpPr txBox="1"/>
          <p:nvPr/>
        </p:nvSpPr>
        <p:spPr>
          <a:xfrm>
            <a:off x="6055570" y="2775782"/>
            <a:ext cx="2031325" cy="461665"/>
          </a:xfrm>
          <a:prstGeom prst="rect">
            <a:avLst/>
          </a:prstGeom>
          <a:noFill/>
        </p:spPr>
        <p:txBody>
          <a:bodyPr wrap="none" rtlCol="0">
            <a:spAutoFit/>
          </a:bodyPr>
          <a:lstStyle/>
          <a:p>
            <a:r>
              <a:rPr lang="zh-TW" altLang="en-US" sz="2400" b="1" dirty="0">
                <a:latin typeface="微軟正黑體" panose="020B0604030504040204" pitchFamily="34" charset="-120"/>
                <a:ea typeface="微軟正黑體" panose="020B0604030504040204" pitchFamily="34" charset="-120"/>
              </a:rPr>
              <a:t>空間氣氛營造</a:t>
            </a:r>
            <a:endParaRPr lang="en-US" altLang="zh-TW" sz="2400" b="1" dirty="0">
              <a:latin typeface="微軟正黑體" panose="020B0604030504040204" pitchFamily="34" charset="-120"/>
              <a:ea typeface="微軟正黑體" panose="020B0604030504040204" pitchFamily="34" charset="-120"/>
            </a:endParaRPr>
          </a:p>
        </p:txBody>
      </p:sp>
      <p:sp>
        <p:nvSpPr>
          <p:cNvPr id="19" name="文字方塊 18"/>
          <p:cNvSpPr txBox="1"/>
          <p:nvPr/>
        </p:nvSpPr>
        <p:spPr>
          <a:xfrm>
            <a:off x="3464212" y="2775782"/>
            <a:ext cx="2016224" cy="461665"/>
          </a:xfrm>
          <a:prstGeom prst="rect">
            <a:avLst/>
          </a:prstGeom>
          <a:noFill/>
        </p:spPr>
        <p:txBody>
          <a:bodyPr wrap="square" rtlCol="0">
            <a:spAutoFit/>
          </a:bodyPr>
          <a:lstStyle/>
          <a:p>
            <a:r>
              <a:rPr lang="zh-TW" altLang="en-US" sz="2400" b="1" dirty="0">
                <a:latin typeface="微軟正黑體" panose="020B0604030504040204" pitchFamily="34" charset="-120"/>
                <a:ea typeface="微軟正黑體" panose="020B0604030504040204" pitchFamily="34" charset="-120"/>
              </a:rPr>
              <a:t>店內環境維護</a:t>
            </a:r>
            <a:endParaRPr lang="en-US" altLang="zh-TW" sz="2400" b="1" dirty="0">
              <a:latin typeface="微軟正黑體" panose="020B0604030504040204" pitchFamily="34" charset="-120"/>
              <a:ea typeface="微軟正黑體" panose="020B0604030504040204" pitchFamily="34" charset="-120"/>
            </a:endParaRPr>
          </a:p>
        </p:txBody>
      </p:sp>
      <p:sp>
        <p:nvSpPr>
          <p:cNvPr id="4" name="文字方塊 3">
            <a:extLst>
              <a:ext uri="{FF2B5EF4-FFF2-40B4-BE49-F238E27FC236}">
                <a16:creationId xmlns:a16="http://schemas.microsoft.com/office/drawing/2014/main" id="{E0304BE9-77E5-B741-9399-0E0AF39CF758}"/>
              </a:ext>
            </a:extLst>
          </p:cNvPr>
          <p:cNvSpPr txBox="1"/>
          <p:nvPr/>
        </p:nvSpPr>
        <p:spPr>
          <a:xfrm>
            <a:off x="1085438" y="3237447"/>
            <a:ext cx="1872208" cy="461665"/>
          </a:xfrm>
          <a:prstGeom prst="rect">
            <a:avLst/>
          </a:prstGeom>
          <a:noFill/>
        </p:spPr>
        <p:txBody>
          <a:bodyPr wrap="square" rtlCol="0">
            <a:spAutoFit/>
          </a:bodyPr>
          <a:lstStyle/>
          <a:p>
            <a:r>
              <a:rPr kumimoji="1" lang="zh-TW" altLang="en-US" sz="2400" dirty="0">
                <a:solidFill>
                  <a:schemeClr val="accent6">
                    <a:lumMod val="50000"/>
                  </a:schemeClr>
                </a:solidFill>
                <a:latin typeface="Microsoft JhengHei" panose="020B0604030504040204" pitchFamily="34" charset="-120"/>
                <a:ea typeface="Microsoft JhengHei" panose="020B0604030504040204" pitchFamily="34" charset="-120"/>
              </a:rPr>
              <a:t>要求和做法</a:t>
            </a:r>
          </a:p>
        </p:txBody>
      </p:sp>
      <p:sp>
        <p:nvSpPr>
          <p:cNvPr id="20" name="文字方塊 19">
            <a:extLst>
              <a:ext uri="{FF2B5EF4-FFF2-40B4-BE49-F238E27FC236}">
                <a16:creationId xmlns:a16="http://schemas.microsoft.com/office/drawing/2014/main" id="{4E4DC859-8C84-E24E-AE1B-A749416849A7}"/>
              </a:ext>
            </a:extLst>
          </p:cNvPr>
          <p:cNvSpPr txBox="1"/>
          <p:nvPr/>
        </p:nvSpPr>
        <p:spPr>
          <a:xfrm>
            <a:off x="3680038" y="3237446"/>
            <a:ext cx="1468026" cy="461665"/>
          </a:xfrm>
          <a:prstGeom prst="rect">
            <a:avLst/>
          </a:prstGeom>
          <a:noFill/>
        </p:spPr>
        <p:txBody>
          <a:bodyPr wrap="square" rtlCol="0">
            <a:spAutoFit/>
          </a:bodyPr>
          <a:lstStyle/>
          <a:p>
            <a:r>
              <a:rPr kumimoji="1" lang="zh-TW" altLang="en-US" sz="2400" dirty="0">
                <a:solidFill>
                  <a:schemeClr val="accent6">
                    <a:lumMod val="50000"/>
                  </a:schemeClr>
                </a:solidFill>
                <a:latin typeface="Microsoft JhengHei" panose="020B0604030504040204" pitchFamily="34" charset="-120"/>
                <a:ea typeface="Microsoft JhengHei" panose="020B0604030504040204" pitchFamily="34" charset="-120"/>
              </a:rPr>
              <a:t>注意事項</a:t>
            </a:r>
            <a:endParaRPr kumimoji="1" lang="en-US" altLang="zh-TW" sz="2400" dirty="0">
              <a:solidFill>
                <a:schemeClr val="accent6">
                  <a:lumMod val="50000"/>
                </a:schemeClr>
              </a:solidFill>
              <a:latin typeface="Microsoft JhengHei" panose="020B0604030504040204" pitchFamily="34" charset="-120"/>
              <a:ea typeface="Microsoft JhengHei" panose="020B0604030504040204" pitchFamily="34" charset="-120"/>
            </a:endParaRPr>
          </a:p>
        </p:txBody>
      </p:sp>
      <p:sp>
        <p:nvSpPr>
          <p:cNvPr id="21" name="文字方塊 20">
            <a:extLst>
              <a:ext uri="{FF2B5EF4-FFF2-40B4-BE49-F238E27FC236}">
                <a16:creationId xmlns:a16="http://schemas.microsoft.com/office/drawing/2014/main" id="{2E1F576D-1D22-8247-A4D5-637592A16E9C}"/>
              </a:ext>
            </a:extLst>
          </p:cNvPr>
          <p:cNvSpPr txBox="1"/>
          <p:nvPr/>
        </p:nvSpPr>
        <p:spPr>
          <a:xfrm>
            <a:off x="6055570" y="3237445"/>
            <a:ext cx="2188838" cy="461665"/>
          </a:xfrm>
          <a:prstGeom prst="rect">
            <a:avLst/>
          </a:prstGeom>
          <a:noFill/>
        </p:spPr>
        <p:txBody>
          <a:bodyPr wrap="square" rtlCol="0">
            <a:spAutoFit/>
          </a:bodyPr>
          <a:lstStyle/>
          <a:p>
            <a:r>
              <a:rPr kumimoji="1" lang="zh-TW" altLang="en-US" sz="2400" dirty="0">
                <a:solidFill>
                  <a:schemeClr val="accent6">
                    <a:lumMod val="50000"/>
                  </a:schemeClr>
                </a:solidFill>
                <a:latin typeface="Microsoft JhengHei" panose="020B0604030504040204" pitchFamily="34" charset="-120"/>
                <a:ea typeface="Microsoft JhengHei" panose="020B0604030504040204" pitchFamily="34" charset="-120"/>
              </a:rPr>
              <a:t>感受特殊情境</a:t>
            </a:r>
            <a:endParaRPr kumimoji="1" lang="en-US" altLang="zh-TW" sz="2400" dirty="0">
              <a:solidFill>
                <a:schemeClr val="accent6">
                  <a:lumMod val="50000"/>
                </a:schemeClr>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13130405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字方塊 2"/>
          <p:cNvSpPr txBox="1"/>
          <p:nvPr/>
        </p:nvSpPr>
        <p:spPr>
          <a:xfrm>
            <a:off x="971600" y="195486"/>
            <a:ext cx="5112568" cy="584775"/>
          </a:xfrm>
          <a:prstGeom prst="rect">
            <a:avLst/>
          </a:prstGeom>
          <a:noFill/>
        </p:spPr>
        <p:txBody>
          <a:bodyPr wrap="square" rtlCol="0">
            <a:spAutoFit/>
          </a:bodyPr>
          <a:lstStyle/>
          <a:p>
            <a:r>
              <a:rPr lang="zh-TW" altLang="en-US" sz="3200" b="1" dirty="0">
                <a:solidFill>
                  <a:schemeClr val="bg1"/>
                </a:solidFill>
                <a:latin typeface="微軟正黑體" panose="020B0604030504040204" pitchFamily="34" charset="-120"/>
                <a:ea typeface="微軟正黑體" panose="020B0604030504040204" pitchFamily="34" charset="-120"/>
              </a:rPr>
              <a:t>經營方法的思考</a:t>
            </a:r>
          </a:p>
        </p:txBody>
      </p:sp>
      <p:grpSp>
        <p:nvGrpSpPr>
          <p:cNvPr id="16" name="群組 15"/>
          <p:cNvGrpSpPr/>
          <p:nvPr/>
        </p:nvGrpSpPr>
        <p:grpSpPr>
          <a:xfrm>
            <a:off x="1466709" y="1030360"/>
            <a:ext cx="1064714" cy="1036316"/>
            <a:chOff x="1115616" y="1164164"/>
            <a:chExt cx="1584176" cy="1541923"/>
          </a:xfrm>
        </p:grpSpPr>
        <p:pic>
          <p:nvPicPr>
            <p:cNvPr id="6" name="圖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57270" y="1164164"/>
              <a:ext cx="1033293" cy="1403343"/>
            </a:xfrm>
            <a:prstGeom prst="rect">
              <a:avLst/>
            </a:prstGeom>
          </p:spPr>
        </p:pic>
        <p:cxnSp>
          <p:nvCxnSpPr>
            <p:cNvPr id="11" name="直線接點 10"/>
            <p:cNvCxnSpPr/>
            <p:nvPr/>
          </p:nvCxnSpPr>
          <p:spPr>
            <a:xfrm>
              <a:off x="1115616" y="2706087"/>
              <a:ext cx="1584176" cy="0"/>
            </a:xfrm>
            <a:prstGeom prst="line">
              <a:avLst/>
            </a:prstGeom>
            <a:ln w="44450">
              <a:solidFill>
                <a:srgbClr val="996633"/>
              </a:solidFill>
            </a:ln>
          </p:spPr>
          <p:style>
            <a:lnRef idx="1">
              <a:schemeClr val="accent1"/>
            </a:lnRef>
            <a:fillRef idx="0">
              <a:schemeClr val="accent1"/>
            </a:fillRef>
            <a:effectRef idx="0">
              <a:schemeClr val="accent1"/>
            </a:effectRef>
            <a:fontRef idx="minor">
              <a:schemeClr val="tx1"/>
            </a:fontRef>
          </p:style>
        </p:cxnSp>
      </p:grpSp>
      <p:grpSp>
        <p:nvGrpSpPr>
          <p:cNvPr id="14" name="群組 13"/>
          <p:cNvGrpSpPr/>
          <p:nvPr/>
        </p:nvGrpSpPr>
        <p:grpSpPr>
          <a:xfrm>
            <a:off x="3986988" y="1005012"/>
            <a:ext cx="1064713" cy="1053351"/>
            <a:chOff x="3466829" y="1138817"/>
            <a:chExt cx="1584176" cy="1567270"/>
          </a:xfrm>
        </p:grpSpPr>
        <p:pic>
          <p:nvPicPr>
            <p:cNvPr id="8" name="圖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79912" y="1138817"/>
              <a:ext cx="1046691" cy="1454038"/>
            </a:xfrm>
            <a:prstGeom prst="rect">
              <a:avLst/>
            </a:prstGeom>
          </p:spPr>
        </p:pic>
        <p:cxnSp>
          <p:nvCxnSpPr>
            <p:cNvPr id="12" name="直線接點 11"/>
            <p:cNvCxnSpPr/>
            <p:nvPr/>
          </p:nvCxnSpPr>
          <p:spPr>
            <a:xfrm>
              <a:off x="3466829" y="2706087"/>
              <a:ext cx="1584176" cy="0"/>
            </a:xfrm>
            <a:prstGeom prst="line">
              <a:avLst/>
            </a:prstGeom>
            <a:ln w="44450">
              <a:solidFill>
                <a:srgbClr val="996633"/>
              </a:solidFill>
            </a:ln>
          </p:spPr>
          <p:style>
            <a:lnRef idx="1">
              <a:schemeClr val="accent1"/>
            </a:lnRef>
            <a:fillRef idx="0">
              <a:schemeClr val="accent1"/>
            </a:fillRef>
            <a:effectRef idx="0">
              <a:schemeClr val="accent1"/>
            </a:effectRef>
            <a:fontRef idx="minor">
              <a:schemeClr val="tx1"/>
            </a:fontRef>
          </p:style>
        </p:cxnSp>
      </p:grpSp>
      <p:grpSp>
        <p:nvGrpSpPr>
          <p:cNvPr id="15" name="群組 14"/>
          <p:cNvGrpSpPr/>
          <p:nvPr/>
        </p:nvGrpSpPr>
        <p:grpSpPr>
          <a:xfrm>
            <a:off x="6406663" y="1002604"/>
            <a:ext cx="1180726" cy="1054970"/>
            <a:chOff x="6055570" y="1136408"/>
            <a:chExt cx="1756790" cy="1569679"/>
          </a:xfrm>
        </p:grpSpPr>
        <p:pic>
          <p:nvPicPr>
            <p:cNvPr id="9" name="圖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55570" y="1136408"/>
              <a:ext cx="1584176" cy="1458856"/>
            </a:xfrm>
            <a:prstGeom prst="rect">
              <a:avLst/>
            </a:prstGeom>
          </p:spPr>
        </p:pic>
        <p:cxnSp>
          <p:nvCxnSpPr>
            <p:cNvPr id="13" name="直線接點 12"/>
            <p:cNvCxnSpPr/>
            <p:nvPr/>
          </p:nvCxnSpPr>
          <p:spPr>
            <a:xfrm>
              <a:off x="6228184" y="2706087"/>
              <a:ext cx="1584176" cy="0"/>
            </a:xfrm>
            <a:prstGeom prst="line">
              <a:avLst/>
            </a:prstGeom>
            <a:ln w="44450">
              <a:solidFill>
                <a:srgbClr val="996633"/>
              </a:solidFill>
            </a:ln>
          </p:spPr>
          <p:style>
            <a:lnRef idx="1">
              <a:schemeClr val="accent1"/>
            </a:lnRef>
            <a:fillRef idx="0">
              <a:schemeClr val="accent1"/>
            </a:fillRef>
            <a:effectRef idx="0">
              <a:schemeClr val="accent1"/>
            </a:effectRef>
            <a:fontRef idx="minor">
              <a:schemeClr val="tx1"/>
            </a:fontRef>
          </p:style>
        </p:cxnSp>
      </p:grpSp>
      <p:sp>
        <p:nvSpPr>
          <p:cNvPr id="17" name="文字方塊 16"/>
          <p:cNvSpPr txBox="1"/>
          <p:nvPr/>
        </p:nvSpPr>
        <p:spPr>
          <a:xfrm>
            <a:off x="971600" y="2110085"/>
            <a:ext cx="2339102" cy="461665"/>
          </a:xfrm>
          <a:prstGeom prst="rect">
            <a:avLst/>
          </a:prstGeom>
          <a:noFill/>
        </p:spPr>
        <p:txBody>
          <a:bodyPr wrap="none" rtlCol="0">
            <a:spAutoFit/>
          </a:bodyPr>
          <a:lstStyle/>
          <a:p>
            <a:r>
              <a:rPr lang="zh-TW" altLang="en-US" sz="2400" b="1" dirty="0">
                <a:latin typeface="微軟正黑體" panose="020B0604030504040204" pitchFamily="34" charset="-120"/>
                <a:ea typeface="微軟正黑體" panose="020B0604030504040204" pitchFamily="34" charset="-120"/>
              </a:rPr>
              <a:t>發掘專業的人才</a:t>
            </a:r>
            <a:endParaRPr lang="en-US" altLang="zh-TW" sz="2400" b="1" dirty="0">
              <a:latin typeface="微軟正黑體" panose="020B0604030504040204" pitchFamily="34" charset="-120"/>
              <a:ea typeface="微軟正黑體" panose="020B0604030504040204" pitchFamily="34" charset="-120"/>
            </a:endParaRPr>
          </a:p>
        </p:txBody>
      </p:sp>
      <p:sp>
        <p:nvSpPr>
          <p:cNvPr id="18" name="文字方塊 17"/>
          <p:cNvSpPr txBox="1"/>
          <p:nvPr/>
        </p:nvSpPr>
        <p:spPr>
          <a:xfrm>
            <a:off x="5923356" y="2132058"/>
            <a:ext cx="2031325" cy="461665"/>
          </a:xfrm>
          <a:prstGeom prst="rect">
            <a:avLst/>
          </a:prstGeom>
          <a:noFill/>
        </p:spPr>
        <p:txBody>
          <a:bodyPr wrap="none" rtlCol="0">
            <a:spAutoFit/>
          </a:bodyPr>
          <a:lstStyle/>
          <a:p>
            <a:r>
              <a:rPr lang="zh-TW" altLang="en-US" sz="2400" b="1" dirty="0">
                <a:latin typeface="微軟正黑體" panose="020B0604030504040204" pitchFamily="34" charset="-120"/>
                <a:ea typeface="微軟正黑體" panose="020B0604030504040204" pitchFamily="34" charset="-120"/>
              </a:rPr>
              <a:t>鼓勵員工士氣</a:t>
            </a:r>
            <a:endParaRPr lang="en-US" altLang="zh-TW" sz="2400" b="1" dirty="0">
              <a:latin typeface="微軟正黑體" panose="020B0604030504040204" pitchFamily="34" charset="-120"/>
              <a:ea typeface="微軟正黑體" panose="020B0604030504040204" pitchFamily="34" charset="-120"/>
            </a:endParaRPr>
          </a:p>
        </p:txBody>
      </p:sp>
      <p:sp>
        <p:nvSpPr>
          <p:cNvPr id="19" name="文字方塊 18"/>
          <p:cNvSpPr txBox="1"/>
          <p:nvPr/>
        </p:nvSpPr>
        <p:spPr>
          <a:xfrm>
            <a:off x="3503681" y="2110085"/>
            <a:ext cx="2031325" cy="461665"/>
          </a:xfrm>
          <a:prstGeom prst="rect">
            <a:avLst/>
          </a:prstGeom>
          <a:noFill/>
        </p:spPr>
        <p:txBody>
          <a:bodyPr wrap="none" rtlCol="0">
            <a:spAutoFit/>
          </a:bodyPr>
          <a:lstStyle/>
          <a:p>
            <a:r>
              <a:rPr lang="zh-TW" altLang="en-US" sz="2400" b="1" dirty="0">
                <a:latin typeface="微軟正黑體" panose="020B0604030504040204" pitchFamily="34" charset="-120"/>
                <a:ea typeface="微軟正黑體" panose="020B0604030504040204" pitchFamily="34" charset="-120"/>
              </a:rPr>
              <a:t>拓展市場版圖</a:t>
            </a:r>
            <a:endParaRPr lang="en-US" altLang="zh-TW" sz="2400" b="1" dirty="0">
              <a:latin typeface="微軟正黑體" panose="020B0604030504040204" pitchFamily="34" charset="-120"/>
              <a:ea typeface="微軟正黑體" panose="020B0604030504040204" pitchFamily="34" charset="-120"/>
            </a:endParaRPr>
          </a:p>
        </p:txBody>
      </p:sp>
      <p:sp>
        <p:nvSpPr>
          <p:cNvPr id="2" name="文字方塊 1">
            <a:extLst>
              <a:ext uri="{FF2B5EF4-FFF2-40B4-BE49-F238E27FC236}">
                <a16:creationId xmlns:a16="http://schemas.microsoft.com/office/drawing/2014/main" id="{62BB4F52-2C9D-3941-9A74-189A448EBB7B}"/>
              </a:ext>
            </a:extLst>
          </p:cNvPr>
          <p:cNvSpPr txBox="1"/>
          <p:nvPr/>
        </p:nvSpPr>
        <p:spPr>
          <a:xfrm>
            <a:off x="3637876" y="4631914"/>
            <a:ext cx="5257684" cy="400110"/>
          </a:xfrm>
          <a:prstGeom prst="rect">
            <a:avLst/>
          </a:prstGeom>
          <a:noFill/>
        </p:spPr>
        <p:txBody>
          <a:bodyPr wrap="square" rtlCol="0">
            <a:spAutoFit/>
          </a:bodyPr>
          <a:lstStyle/>
          <a:p>
            <a:r>
              <a:rPr kumimoji="1" lang="en-US" altLang="zh-TW" sz="2000" b="1" dirty="0">
                <a:solidFill>
                  <a:schemeClr val="accent6">
                    <a:lumMod val="50000"/>
                  </a:schemeClr>
                </a:solidFill>
                <a:latin typeface="Microsoft JhengHei" panose="020B0604030504040204" pitchFamily="34" charset="-120"/>
                <a:ea typeface="Microsoft JhengHei" panose="020B0604030504040204" pitchFamily="34" charset="-120"/>
              </a:rPr>
              <a:t>★</a:t>
            </a:r>
            <a:r>
              <a:rPr kumimoji="1" lang="zh-TW" altLang="en-US" sz="2000" b="1" dirty="0">
                <a:solidFill>
                  <a:schemeClr val="accent6">
                    <a:lumMod val="50000"/>
                  </a:schemeClr>
                </a:solidFill>
                <a:latin typeface="Microsoft JhengHei" panose="020B0604030504040204" pitchFamily="34" charset="-120"/>
                <a:ea typeface="Microsoft JhengHei" panose="020B0604030504040204" pitchFamily="34" charset="-120"/>
              </a:rPr>
              <a:t>來自賴建光老師的寫作設計</a:t>
            </a:r>
            <a:r>
              <a:rPr kumimoji="1" lang="en-US" altLang="zh-TW" sz="2000" b="1" dirty="0">
                <a:solidFill>
                  <a:schemeClr val="accent6">
                    <a:lumMod val="50000"/>
                  </a:schemeClr>
                </a:solidFill>
                <a:latin typeface="Microsoft JhengHei" panose="020B0604030504040204" pitchFamily="34" charset="-120"/>
                <a:ea typeface="Microsoft JhengHei" panose="020B0604030504040204" pitchFamily="34" charset="-120"/>
              </a:rPr>
              <a:t>〈</a:t>
            </a:r>
            <a:r>
              <a:rPr kumimoji="1" lang="zh-CN" altLang="en-US" sz="2000" b="1" dirty="0">
                <a:solidFill>
                  <a:schemeClr val="accent6">
                    <a:lumMod val="50000"/>
                  </a:schemeClr>
                </a:solidFill>
                <a:latin typeface="Microsoft JhengHei" panose="020B0604030504040204" pitchFamily="34" charset="-120"/>
                <a:ea typeface="Microsoft JhengHei" panose="020B0604030504040204" pitchFamily="34" charset="-120"/>
              </a:rPr>
              <a:t>假如我是老闆</a:t>
            </a:r>
            <a:r>
              <a:rPr kumimoji="1" lang="en-US" altLang="zh-CN" sz="2000" b="1" dirty="0">
                <a:solidFill>
                  <a:schemeClr val="accent6">
                    <a:lumMod val="50000"/>
                  </a:schemeClr>
                </a:solidFill>
                <a:latin typeface="Microsoft JhengHei" panose="020B0604030504040204" pitchFamily="34" charset="-120"/>
                <a:ea typeface="Microsoft JhengHei" panose="020B0604030504040204" pitchFamily="34" charset="-120"/>
              </a:rPr>
              <a:t>〉</a:t>
            </a:r>
            <a:endParaRPr kumimoji="1" lang="zh-TW" altLang="en-US" sz="2000" b="1" dirty="0">
              <a:solidFill>
                <a:schemeClr val="accent6">
                  <a:lumMod val="50000"/>
                </a:schemeClr>
              </a:solidFill>
              <a:latin typeface="Microsoft JhengHei" panose="020B0604030504040204" pitchFamily="34" charset="-120"/>
              <a:ea typeface="Microsoft JhengHei" panose="020B0604030504040204" pitchFamily="34" charset="-120"/>
            </a:endParaRPr>
          </a:p>
        </p:txBody>
      </p:sp>
      <p:grpSp>
        <p:nvGrpSpPr>
          <p:cNvPr id="23" name="群組 22">
            <a:extLst>
              <a:ext uri="{FF2B5EF4-FFF2-40B4-BE49-F238E27FC236}">
                <a16:creationId xmlns:a16="http://schemas.microsoft.com/office/drawing/2014/main" id="{51CA3FA4-E75A-8E46-89DF-A90BB06C8974}"/>
              </a:ext>
            </a:extLst>
          </p:cNvPr>
          <p:cNvGrpSpPr/>
          <p:nvPr/>
        </p:nvGrpSpPr>
        <p:grpSpPr>
          <a:xfrm>
            <a:off x="2778345" y="2848223"/>
            <a:ext cx="1064713" cy="1053351"/>
            <a:chOff x="3466829" y="1138817"/>
            <a:chExt cx="1584176" cy="1567270"/>
          </a:xfrm>
        </p:grpSpPr>
        <p:pic>
          <p:nvPicPr>
            <p:cNvPr id="24" name="圖片 23">
              <a:extLst>
                <a:ext uri="{FF2B5EF4-FFF2-40B4-BE49-F238E27FC236}">
                  <a16:creationId xmlns:a16="http://schemas.microsoft.com/office/drawing/2014/main" id="{481105CA-1143-1F48-8C10-514CC53F9E8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79912" y="1138817"/>
              <a:ext cx="1046691" cy="1454038"/>
            </a:xfrm>
            <a:prstGeom prst="rect">
              <a:avLst/>
            </a:prstGeom>
          </p:spPr>
        </p:pic>
        <p:cxnSp>
          <p:nvCxnSpPr>
            <p:cNvPr id="25" name="直線接點 24">
              <a:extLst>
                <a:ext uri="{FF2B5EF4-FFF2-40B4-BE49-F238E27FC236}">
                  <a16:creationId xmlns:a16="http://schemas.microsoft.com/office/drawing/2014/main" id="{DB67D3E8-E74B-7345-8DD6-502248E77588}"/>
                </a:ext>
              </a:extLst>
            </p:cNvPr>
            <p:cNvCxnSpPr/>
            <p:nvPr/>
          </p:nvCxnSpPr>
          <p:spPr>
            <a:xfrm>
              <a:off x="3466829" y="2706087"/>
              <a:ext cx="1584176" cy="0"/>
            </a:xfrm>
            <a:prstGeom prst="line">
              <a:avLst/>
            </a:prstGeom>
            <a:ln w="44450">
              <a:solidFill>
                <a:srgbClr val="996633"/>
              </a:solidFill>
            </a:ln>
          </p:spPr>
          <p:style>
            <a:lnRef idx="1">
              <a:schemeClr val="accent1"/>
            </a:lnRef>
            <a:fillRef idx="0">
              <a:schemeClr val="accent1"/>
            </a:fillRef>
            <a:effectRef idx="0">
              <a:schemeClr val="accent1"/>
            </a:effectRef>
            <a:fontRef idx="minor">
              <a:schemeClr val="tx1"/>
            </a:fontRef>
          </p:style>
        </p:cxnSp>
      </p:grpSp>
      <p:grpSp>
        <p:nvGrpSpPr>
          <p:cNvPr id="26" name="群組 25">
            <a:extLst>
              <a:ext uri="{FF2B5EF4-FFF2-40B4-BE49-F238E27FC236}">
                <a16:creationId xmlns:a16="http://schemas.microsoft.com/office/drawing/2014/main" id="{C0287C5C-F228-154E-9072-62032A2D0AF7}"/>
              </a:ext>
            </a:extLst>
          </p:cNvPr>
          <p:cNvGrpSpPr/>
          <p:nvPr/>
        </p:nvGrpSpPr>
        <p:grpSpPr>
          <a:xfrm>
            <a:off x="5202004" y="2865258"/>
            <a:ext cx="1064714" cy="1036316"/>
            <a:chOff x="1115616" y="1164164"/>
            <a:chExt cx="1584176" cy="1541923"/>
          </a:xfrm>
        </p:grpSpPr>
        <p:pic>
          <p:nvPicPr>
            <p:cNvPr id="27" name="圖片 26">
              <a:extLst>
                <a:ext uri="{FF2B5EF4-FFF2-40B4-BE49-F238E27FC236}">
                  <a16:creationId xmlns:a16="http://schemas.microsoft.com/office/drawing/2014/main" id="{438B3CFE-2616-B34E-A716-1F5CD9F358D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57270" y="1164164"/>
              <a:ext cx="1033293" cy="1403343"/>
            </a:xfrm>
            <a:prstGeom prst="rect">
              <a:avLst/>
            </a:prstGeom>
          </p:spPr>
        </p:pic>
        <p:cxnSp>
          <p:nvCxnSpPr>
            <p:cNvPr id="28" name="直線接點 27">
              <a:extLst>
                <a:ext uri="{FF2B5EF4-FFF2-40B4-BE49-F238E27FC236}">
                  <a16:creationId xmlns:a16="http://schemas.microsoft.com/office/drawing/2014/main" id="{E4BF5752-0EE9-264F-8DF3-CE4670E97769}"/>
                </a:ext>
              </a:extLst>
            </p:cNvPr>
            <p:cNvCxnSpPr/>
            <p:nvPr/>
          </p:nvCxnSpPr>
          <p:spPr>
            <a:xfrm>
              <a:off x="1115616" y="2706087"/>
              <a:ext cx="1584176" cy="0"/>
            </a:xfrm>
            <a:prstGeom prst="line">
              <a:avLst/>
            </a:prstGeom>
            <a:ln w="44450">
              <a:solidFill>
                <a:srgbClr val="996633"/>
              </a:solidFill>
            </a:ln>
          </p:spPr>
          <p:style>
            <a:lnRef idx="1">
              <a:schemeClr val="accent1"/>
            </a:lnRef>
            <a:fillRef idx="0">
              <a:schemeClr val="accent1"/>
            </a:fillRef>
            <a:effectRef idx="0">
              <a:schemeClr val="accent1"/>
            </a:effectRef>
            <a:fontRef idx="minor">
              <a:schemeClr val="tx1"/>
            </a:fontRef>
          </p:style>
        </p:cxnSp>
      </p:grpSp>
      <p:sp>
        <p:nvSpPr>
          <p:cNvPr id="29" name="文字方塊 28">
            <a:extLst>
              <a:ext uri="{FF2B5EF4-FFF2-40B4-BE49-F238E27FC236}">
                <a16:creationId xmlns:a16="http://schemas.microsoft.com/office/drawing/2014/main" id="{E1F3841E-D07F-E948-AA59-BECC261905AF}"/>
              </a:ext>
            </a:extLst>
          </p:cNvPr>
          <p:cNvSpPr txBox="1"/>
          <p:nvPr/>
        </p:nvSpPr>
        <p:spPr>
          <a:xfrm>
            <a:off x="2180241" y="3959809"/>
            <a:ext cx="2031325" cy="461665"/>
          </a:xfrm>
          <a:prstGeom prst="rect">
            <a:avLst/>
          </a:prstGeom>
          <a:noFill/>
        </p:spPr>
        <p:txBody>
          <a:bodyPr wrap="none" rtlCol="0">
            <a:spAutoFit/>
          </a:bodyPr>
          <a:lstStyle/>
          <a:p>
            <a:r>
              <a:rPr lang="zh-TW" altLang="en-US" sz="2400" b="1" dirty="0">
                <a:latin typeface="微軟正黑體" panose="020B0604030504040204" pitchFamily="34" charset="-120"/>
                <a:ea typeface="微軟正黑體" panose="020B0604030504040204" pitchFamily="34" charset="-120"/>
              </a:rPr>
              <a:t>舉辦相關活動</a:t>
            </a:r>
            <a:endParaRPr lang="en-US" altLang="zh-TW" sz="2400" b="1" dirty="0">
              <a:latin typeface="微軟正黑體" panose="020B0604030504040204" pitchFamily="34" charset="-120"/>
              <a:ea typeface="微軟正黑體" panose="020B0604030504040204" pitchFamily="34" charset="-120"/>
            </a:endParaRPr>
          </a:p>
        </p:txBody>
      </p:sp>
      <p:sp>
        <p:nvSpPr>
          <p:cNvPr id="30" name="文字方塊 29">
            <a:extLst>
              <a:ext uri="{FF2B5EF4-FFF2-40B4-BE49-F238E27FC236}">
                <a16:creationId xmlns:a16="http://schemas.microsoft.com/office/drawing/2014/main" id="{43C69006-4C53-7C49-90E7-CAC2EDD3E623}"/>
              </a:ext>
            </a:extLst>
          </p:cNvPr>
          <p:cNvSpPr txBox="1"/>
          <p:nvPr/>
        </p:nvSpPr>
        <p:spPr>
          <a:xfrm>
            <a:off x="4718698" y="3958400"/>
            <a:ext cx="2031325" cy="461665"/>
          </a:xfrm>
          <a:prstGeom prst="rect">
            <a:avLst/>
          </a:prstGeom>
          <a:noFill/>
        </p:spPr>
        <p:txBody>
          <a:bodyPr wrap="none" rtlCol="0">
            <a:spAutoFit/>
          </a:bodyPr>
          <a:lstStyle/>
          <a:p>
            <a:r>
              <a:rPr lang="zh-TW" altLang="en-US" sz="2400" b="1" dirty="0">
                <a:latin typeface="微軟正黑體" panose="020B0604030504040204" pitchFamily="34" charset="-120"/>
                <a:ea typeface="微軟正黑體" panose="020B0604030504040204" pitchFamily="34" charset="-120"/>
              </a:rPr>
              <a:t>參與社會公益</a:t>
            </a:r>
            <a:endParaRPr lang="en-US" altLang="zh-TW" sz="2400"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605549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字方塊 10"/>
          <p:cNvSpPr txBox="1"/>
          <p:nvPr/>
        </p:nvSpPr>
        <p:spPr>
          <a:xfrm>
            <a:off x="971600" y="195486"/>
            <a:ext cx="5112568" cy="584775"/>
          </a:xfrm>
          <a:prstGeom prst="rect">
            <a:avLst/>
          </a:prstGeom>
          <a:noFill/>
        </p:spPr>
        <p:txBody>
          <a:bodyPr wrap="square" rtlCol="0">
            <a:spAutoFit/>
          </a:bodyPr>
          <a:lstStyle/>
          <a:p>
            <a:r>
              <a:rPr lang="zh-TW" altLang="en-US" sz="3200" b="1" dirty="0">
                <a:solidFill>
                  <a:schemeClr val="bg1"/>
                </a:solidFill>
                <a:latin typeface="微軟正黑體" panose="020B0604030504040204" pitchFamily="34" charset="-120"/>
                <a:ea typeface="微軟正黑體" panose="020B0604030504040204" pitchFamily="34" charset="-120"/>
              </a:rPr>
              <a:t>第三段寫作示範</a:t>
            </a:r>
          </a:p>
        </p:txBody>
      </p:sp>
      <p:pic>
        <p:nvPicPr>
          <p:cNvPr id="6" name="圖片 5">
            <a:extLst>
              <a:ext uri="{FF2B5EF4-FFF2-40B4-BE49-F238E27FC236}">
                <a16:creationId xmlns:a16="http://schemas.microsoft.com/office/drawing/2014/main" id="{3D18CD1B-8481-B84B-A63E-02E424FCC111}"/>
              </a:ext>
            </a:extLst>
          </p:cNvPr>
          <p:cNvPicPr>
            <a:picLocks noChangeAspect="1"/>
          </p:cNvPicPr>
          <p:nvPr/>
        </p:nvPicPr>
        <p:blipFill>
          <a:blip r:embed="rId2">
            <a:alphaModFix amt="50000"/>
            <a:extLst>
              <a:ext uri="{28A0092B-C50C-407E-A947-70E740481C1C}">
                <a14:useLocalDpi xmlns:a14="http://schemas.microsoft.com/office/drawing/2010/main" val="0"/>
              </a:ext>
            </a:extLst>
          </a:blip>
          <a:stretch>
            <a:fillRect/>
          </a:stretch>
        </p:blipFill>
        <p:spPr>
          <a:xfrm>
            <a:off x="5652120" y="1986975"/>
            <a:ext cx="2580392" cy="2376264"/>
          </a:xfrm>
          <a:prstGeom prst="rect">
            <a:avLst/>
          </a:prstGeom>
        </p:spPr>
      </p:pic>
      <p:sp>
        <p:nvSpPr>
          <p:cNvPr id="3" name="內容版面配置區 2"/>
          <p:cNvSpPr>
            <a:spLocks noGrp="1"/>
          </p:cNvSpPr>
          <p:nvPr>
            <p:ph idx="1"/>
          </p:nvPr>
        </p:nvSpPr>
        <p:spPr>
          <a:xfrm>
            <a:off x="474104" y="874514"/>
            <a:ext cx="8229600" cy="3394472"/>
          </a:xfrm>
        </p:spPr>
        <p:txBody>
          <a:bodyPr>
            <a:noAutofit/>
          </a:bodyPr>
          <a:lstStyle/>
          <a:p>
            <a:pPr marL="0" indent="0">
              <a:buNone/>
            </a:pPr>
            <a:r>
              <a:rPr lang="zh-TW" altLang="en-US" sz="2800" b="1" dirty="0"/>
              <a:t>Ａ</a:t>
            </a:r>
            <a:r>
              <a:rPr lang="en-US" altLang="zh-TW" sz="2800" b="1" dirty="0"/>
              <a:t>3-1</a:t>
            </a:r>
            <a:r>
              <a:rPr lang="zh-TW" altLang="en-US" sz="2800" b="1" dirty="0"/>
              <a:t>：</a:t>
            </a:r>
            <a:r>
              <a:rPr lang="zh-TW" altLang="zh-TW" sz="2800" b="1" u="dbl" dirty="0">
                <a:solidFill>
                  <a:srgbClr val="C00000"/>
                </a:solidFill>
              </a:rPr>
              <a:t>身為這家夢想店的老闆，我必須</a:t>
            </a:r>
            <a:r>
              <a:rPr lang="zh-TW" altLang="zh-TW" sz="2800" dirty="0"/>
              <a:t>用心呵護店裡的每一本書，時常晒書、翻書，不讓陽光傷害紙張，避免它們長書斑、成為書蟲們的食物。我會將每一本書包上書套，讓書本可以保持乾淨整潔的狀態。</a:t>
            </a:r>
            <a:endParaRPr lang="zh-TW" altLang="en-US" sz="2800" b="1" dirty="0"/>
          </a:p>
        </p:txBody>
      </p:sp>
      <p:sp>
        <p:nvSpPr>
          <p:cNvPr id="4" name="文字方塊 3">
            <a:extLst>
              <a:ext uri="{FF2B5EF4-FFF2-40B4-BE49-F238E27FC236}">
                <a16:creationId xmlns:a16="http://schemas.microsoft.com/office/drawing/2014/main" id="{7763C946-956C-5947-A238-D48AE7E25154}"/>
              </a:ext>
            </a:extLst>
          </p:cNvPr>
          <p:cNvSpPr txBox="1"/>
          <p:nvPr/>
        </p:nvSpPr>
        <p:spPr>
          <a:xfrm>
            <a:off x="1259632" y="2643758"/>
            <a:ext cx="3744416" cy="584775"/>
          </a:xfrm>
          <a:prstGeom prst="rect">
            <a:avLst/>
          </a:prstGeom>
          <a:noFill/>
        </p:spPr>
        <p:txBody>
          <a:bodyPr wrap="square" rtlCol="0">
            <a:spAutoFit/>
          </a:bodyPr>
          <a:lstStyle/>
          <a:p>
            <a:r>
              <a:rPr kumimoji="1" lang="zh-TW" altLang="en-US" sz="3200" b="1" dirty="0">
                <a:solidFill>
                  <a:srgbClr val="00B0F0"/>
                </a:solidFill>
                <a:latin typeface="Microsoft JhengHei" panose="020B0604030504040204" pitchFamily="34" charset="-120"/>
                <a:ea typeface="Microsoft JhengHei" panose="020B0604030504040204" pitchFamily="34" charset="-120"/>
              </a:rPr>
              <a:t>（商品／服務品質）</a:t>
            </a:r>
          </a:p>
        </p:txBody>
      </p:sp>
    </p:spTree>
    <p:extLst>
      <p:ext uri="{BB962C8B-B14F-4D97-AF65-F5344CB8AC3E}">
        <p14:creationId xmlns:p14="http://schemas.microsoft.com/office/powerpoint/2010/main" val="32879647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字方塊 10"/>
          <p:cNvSpPr txBox="1"/>
          <p:nvPr/>
        </p:nvSpPr>
        <p:spPr>
          <a:xfrm>
            <a:off x="971600" y="195486"/>
            <a:ext cx="5112568" cy="584775"/>
          </a:xfrm>
          <a:prstGeom prst="rect">
            <a:avLst/>
          </a:prstGeom>
          <a:noFill/>
        </p:spPr>
        <p:txBody>
          <a:bodyPr wrap="square" rtlCol="0">
            <a:spAutoFit/>
          </a:bodyPr>
          <a:lstStyle/>
          <a:p>
            <a:r>
              <a:rPr lang="zh-TW" altLang="en-US" sz="3200" b="1" dirty="0">
                <a:solidFill>
                  <a:schemeClr val="bg1"/>
                </a:solidFill>
                <a:latin typeface="微軟正黑體" panose="020B0604030504040204" pitchFamily="34" charset="-120"/>
                <a:ea typeface="微軟正黑體" panose="020B0604030504040204" pitchFamily="34" charset="-120"/>
              </a:rPr>
              <a:t>第三段寫作示範</a:t>
            </a:r>
          </a:p>
        </p:txBody>
      </p:sp>
      <p:pic>
        <p:nvPicPr>
          <p:cNvPr id="5" name="圖片 4">
            <a:extLst>
              <a:ext uri="{FF2B5EF4-FFF2-40B4-BE49-F238E27FC236}">
                <a16:creationId xmlns:a16="http://schemas.microsoft.com/office/drawing/2014/main" id="{16276E7C-7CF1-0044-A272-59F13238E892}"/>
              </a:ext>
            </a:extLst>
          </p:cNvPr>
          <p:cNvPicPr>
            <a:picLocks noChangeAspect="1"/>
          </p:cNvPicPr>
          <p:nvPr/>
        </p:nvPicPr>
        <p:blipFill>
          <a:blip r:embed="rId2">
            <a:alphaModFix amt="50000"/>
            <a:extLst>
              <a:ext uri="{28A0092B-C50C-407E-A947-70E740481C1C}">
                <a14:useLocalDpi xmlns:a14="http://schemas.microsoft.com/office/drawing/2010/main" val="0"/>
              </a:ext>
            </a:extLst>
          </a:blip>
          <a:stretch>
            <a:fillRect/>
          </a:stretch>
        </p:blipFill>
        <p:spPr>
          <a:xfrm>
            <a:off x="5652120" y="1986975"/>
            <a:ext cx="2580392" cy="2376264"/>
          </a:xfrm>
          <a:prstGeom prst="rect">
            <a:avLst/>
          </a:prstGeom>
        </p:spPr>
      </p:pic>
      <p:sp>
        <p:nvSpPr>
          <p:cNvPr id="3" name="內容版面配置區 2"/>
          <p:cNvSpPr>
            <a:spLocks noGrp="1"/>
          </p:cNvSpPr>
          <p:nvPr>
            <p:ph idx="1"/>
          </p:nvPr>
        </p:nvSpPr>
        <p:spPr>
          <a:xfrm>
            <a:off x="474104" y="874514"/>
            <a:ext cx="8229600" cy="3394472"/>
          </a:xfrm>
        </p:spPr>
        <p:txBody>
          <a:bodyPr>
            <a:noAutofit/>
          </a:bodyPr>
          <a:lstStyle/>
          <a:p>
            <a:pPr marL="0" indent="0">
              <a:buNone/>
            </a:pPr>
            <a:r>
              <a:rPr lang="zh-TW" altLang="en-US" sz="2800" b="1" dirty="0"/>
              <a:t>Ａ</a:t>
            </a:r>
            <a:r>
              <a:rPr lang="en-US" altLang="zh-TW" sz="2800" b="1" dirty="0"/>
              <a:t>3-1</a:t>
            </a:r>
            <a:r>
              <a:rPr lang="zh-TW" altLang="en-US" sz="2800" b="1" dirty="0"/>
              <a:t>：</a:t>
            </a:r>
            <a:r>
              <a:rPr lang="zh-TW" altLang="en-US" sz="2800" dirty="0"/>
              <a:t>我的員工必須學習修復書本的知識和技能，了解適合書本的環境和正確的藏書方式，懂得修補書頁和去除書斑的技巧，盡量讓書本保持在最好的狀態</a:t>
            </a:r>
            <a:r>
              <a:rPr lang="zh-TW" altLang="en-US" sz="2800" dirty="0">
                <a:highlight>
                  <a:srgbClr val="FFFF00"/>
                </a:highlight>
              </a:rPr>
              <a:t>。</a:t>
            </a:r>
            <a:r>
              <a:rPr lang="zh-TW" altLang="en-US" b="1" dirty="0">
                <a:solidFill>
                  <a:srgbClr val="00B0F0"/>
                </a:solidFill>
              </a:rPr>
              <a:t>（專業人才）</a:t>
            </a:r>
            <a:r>
              <a:rPr lang="zh-TW" altLang="en-US" sz="2800" dirty="0"/>
              <a:t>在店裡閱讀時，我會放上令人放鬆的古典樂，擺上最舒適的沙發，沖一杯消除疲勞的熱茶，讓客人可以自在的閱讀</a:t>
            </a:r>
            <a:r>
              <a:rPr lang="zh-TW" altLang="en-US" sz="2800" dirty="0">
                <a:highlight>
                  <a:srgbClr val="FFFF00"/>
                </a:highlight>
              </a:rPr>
              <a:t>。</a:t>
            </a:r>
            <a:r>
              <a:rPr lang="zh-TW" altLang="en-US" sz="2800" dirty="0"/>
              <a:t> </a:t>
            </a:r>
            <a:endParaRPr lang="en-US" altLang="zh-TW" sz="2800" dirty="0"/>
          </a:p>
          <a:p>
            <a:pPr marL="0" indent="0">
              <a:buNone/>
            </a:pPr>
            <a:r>
              <a:rPr lang="zh-TW" altLang="en-US" b="1" dirty="0">
                <a:solidFill>
                  <a:srgbClr val="00B0F0"/>
                </a:solidFill>
              </a:rPr>
              <a:t>（氣氛營造）</a:t>
            </a:r>
          </a:p>
        </p:txBody>
      </p:sp>
    </p:spTree>
    <p:extLst>
      <p:ext uri="{BB962C8B-B14F-4D97-AF65-F5344CB8AC3E}">
        <p14:creationId xmlns:p14="http://schemas.microsoft.com/office/powerpoint/2010/main" val="1433883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字方塊 10"/>
          <p:cNvSpPr txBox="1"/>
          <p:nvPr/>
        </p:nvSpPr>
        <p:spPr>
          <a:xfrm>
            <a:off x="971600" y="195486"/>
            <a:ext cx="5112568" cy="584775"/>
          </a:xfrm>
          <a:prstGeom prst="rect">
            <a:avLst/>
          </a:prstGeom>
          <a:noFill/>
        </p:spPr>
        <p:txBody>
          <a:bodyPr wrap="square" rtlCol="0">
            <a:spAutoFit/>
          </a:bodyPr>
          <a:lstStyle/>
          <a:p>
            <a:r>
              <a:rPr lang="zh-TW" altLang="en-US" sz="3200" b="1" dirty="0">
                <a:solidFill>
                  <a:schemeClr val="bg1"/>
                </a:solidFill>
                <a:latin typeface="微軟正黑體" panose="020B0604030504040204" pitchFamily="34" charset="-120"/>
                <a:ea typeface="微軟正黑體" panose="020B0604030504040204" pitchFamily="34" charset="-120"/>
              </a:rPr>
              <a:t>第三段寫作引導</a:t>
            </a:r>
          </a:p>
        </p:txBody>
      </p:sp>
      <p:pic>
        <p:nvPicPr>
          <p:cNvPr id="2" name="圖片 1"/>
          <p:cNvPicPr>
            <a:picLocks noChangeAspect="1"/>
          </p:cNvPicPr>
          <p:nvPr/>
        </p:nvPicPr>
        <p:blipFill>
          <a:blip r:embed="rId2">
            <a:alphaModFix amt="50000"/>
            <a:extLst>
              <a:ext uri="{28A0092B-C50C-407E-A947-70E740481C1C}">
                <a14:useLocalDpi xmlns:a14="http://schemas.microsoft.com/office/drawing/2010/main" val="0"/>
              </a:ext>
            </a:extLst>
          </a:blip>
          <a:stretch>
            <a:fillRect/>
          </a:stretch>
        </p:blipFill>
        <p:spPr>
          <a:xfrm>
            <a:off x="5618872" y="1899291"/>
            <a:ext cx="3056613" cy="2478335"/>
          </a:xfrm>
          <a:prstGeom prst="rect">
            <a:avLst/>
          </a:prstGeom>
        </p:spPr>
      </p:pic>
      <p:sp>
        <p:nvSpPr>
          <p:cNvPr id="3" name="內容版面配置區 2"/>
          <p:cNvSpPr>
            <a:spLocks noGrp="1"/>
          </p:cNvSpPr>
          <p:nvPr>
            <p:ph idx="1"/>
          </p:nvPr>
        </p:nvSpPr>
        <p:spPr>
          <a:xfrm>
            <a:off x="474104" y="874514"/>
            <a:ext cx="8229600" cy="3394472"/>
          </a:xfrm>
        </p:spPr>
        <p:txBody>
          <a:bodyPr>
            <a:noAutofit/>
          </a:bodyPr>
          <a:lstStyle/>
          <a:p>
            <a:pPr marL="0" indent="0">
              <a:buNone/>
            </a:pPr>
            <a:r>
              <a:rPr lang="zh-TW" altLang="en-US" sz="2800" dirty="0"/>
              <a:t>Ｑ</a:t>
            </a:r>
            <a:r>
              <a:rPr lang="en-US" altLang="zh-TW" sz="2800" dirty="0"/>
              <a:t>3-2</a:t>
            </a:r>
            <a:r>
              <a:rPr lang="zh-TW" altLang="en-US" sz="2800" dirty="0"/>
              <a:t>：</a:t>
            </a:r>
            <a:r>
              <a:rPr lang="zh-TW" altLang="zh-TW" dirty="0"/>
              <a:t>透過這家店，你希望能夠連結哪些重要的事物？</a:t>
            </a:r>
            <a:r>
              <a:rPr lang="zh-TW" altLang="zh-TW" sz="2800" dirty="0"/>
              <a:t> </a:t>
            </a:r>
            <a:endParaRPr lang="en-US" altLang="zh-TW" sz="2800" dirty="0"/>
          </a:p>
          <a:p>
            <a:pPr marL="0" indent="0">
              <a:buNone/>
            </a:pPr>
            <a:r>
              <a:rPr lang="zh-TW" altLang="en-US" sz="2800" b="1" dirty="0">
                <a:solidFill>
                  <a:srgbClr val="C00000"/>
                </a:solidFill>
              </a:rPr>
              <a:t>Ａ</a:t>
            </a:r>
            <a:r>
              <a:rPr lang="en-US" altLang="zh-TW" sz="2800" b="1" dirty="0">
                <a:solidFill>
                  <a:srgbClr val="C00000"/>
                </a:solidFill>
              </a:rPr>
              <a:t>3-2</a:t>
            </a:r>
            <a:r>
              <a:rPr lang="zh-TW" altLang="en-US" sz="2800" b="1" dirty="0">
                <a:solidFill>
                  <a:srgbClr val="C00000"/>
                </a:solidFill>
              </a:rPr>
              <a:t>：透過這家店，我希望能夠連結</a:t>
            </a:r>
            <a:r>
              <a:rPr lang="en-US" altLang="zh-TW" sz="2800" b="1" dirty="0">
                <a:solidFill>
                  <a:srgbClr val="C00000"/>
                </a:solidFill>
              </a:rPr>
              <a:t>……</a:t>
            </a:r>
          </a:p>
          <a:p>
            <a:pPr marL="0" indent="0">
              <a:buNone/>
            </a:pPr>
            <a:endParaRPr lang="en-US" altLang="zh-TW" sz="2800" b="1" dirty="0">
              <a:solidFill>
                <a:srgbClr val="C00000"/>
              </a:solidFill>
            </a:endParaRPr>
          </a:p>
          <a:p>
            <a:pPr marL="0" indent="0">
              <a:buNone/>
            </a:pPr>
            <a:r>
              <a:rPr lang="zh-TW" altLang="en-US" sz="2800" b="1" dirty="0">
                <a:solidFill>
                  <a:srgbClr val="C00000"/>
                </a:solidFill>
              </a:rPr>
              <a:t>               </a:t>
            </a:r>
          </a:p>
        </p:txBody>
      </p:sp>
    </p:spTree>
    <p:extLst>
      <p:ext uri="{BB962C8B-B14F-4D97-AF65-F5344CB8AC3E}">
        <p14:creationId xmlns:p14="http://schemas.microsoft.com/office/powerpoint/2010/main" val="7635971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字方塊 10"/>
          <p:cNvSpPr txBox="1"/>
          <p:nvPr/>
        </p:nvSpPr>
        <p:spPr>
          <a:xfrm>
            <a:off x="971600" y="195486"/>
            <a:ext cx="5112568" cy="584775"/>
          </a:xfrm>
          <a:prstGeom prst="rect">
            <a:avLst/>
          </a:prstGeom>
          <a:noFill/>
        </p:spPr>
        <p:txBody>
          <a:bodyPr wrap="square" rtlCol="0">
            <a:spAutoFit/>
          </a:bodyPr>
          <a:lstStyle/>
          <a:p>
            <a:r>
              <a:rPr lang="zh-TW" altLang="en-US" sz="3200" b="1" dirty="0">
                <a:solidFill>
                  <a:schemeClr val="bg1"/>
                </a:solidFill>
                <a:latin typeface="微軟正黑體" panose="020B0604030504040204" pitchFamily="34" charset="-120"/>
                <a:ea typeface="微軟正黑體" panose="020B0604030504040204" pitchFamily="34" charset="-120"/>
              </a:rPr>
              <a:t>第三段寫作示範</a:t>
            </a:r>
          </a:p>
        </p:txBody>
      </p:sp>
      <p:sp>
        <p:nvSpPr>
          <p:cNvPr id="3" name="內容版面配置區 2"/>
          <p:cNvSpPr>
            <a:spLocks noGrp="1"/>
          </p:cNvSpPr>
          <p:nvPr>
            <p:ph idx="1"/>
          </p:nvPr>
        </p:nvSpPr>
        <p:spPr>
          <a:xfrm>
            <a:off x="474104" y="987574"/>
            <a:ext cx="8229600" cy="3281412"/>
          </a:xfrm>
        </p:spPr>
        <p:txBody>
          <a:bodyPr>
            <a:noAutofit/>
          </a:bodyPr>
          <a:lstStyle/>
          <a:p>
            <a:pPr marL="0" indent="0">
              <a:buNone/>
            </a:pPr>
            <a:r>
              <a:rPr lang="zh-TW" altLang="en-US" sz="2800" b="1" dirty="0"/>
              <a:t>Ａ</a:t>
            </a:r>
            <a:r>
              <a:rPr lang="en-US" altLang="zh-TW" sz="2800" b="1" dirty="0"/>
              <a:t>3-2</a:t>
            </a:r>
            <a:r>
              <a:rPr lang="zh-TW" altLang="en-US" sz="2800" b="1" dirty="0"/>
              <a:t>：</a:t>
            </a:r>
            <a:r>
              <a:rPr lang="zh-TW" altLang="zh-TW" sz="2800" b="1" u="dbl" dirty="0">
                <a:solidFill>
                  <a:srgbClr val="C00000"/>
                </a:solidFill>
                <a:latin typeface="Microsoft JhengHei" panose="020B0604030504040204" pitchFamily="34" charset="-120"/>
                <a:ea typeface="Microsoft JhengHei" panose="020B0604030504040204" pitchFamily="34" charset="-120"/>
                <a:cs typeface="Times New Roman" panose="02020603050405020304" pitchFamily="18" charset="0"/>
              </a:rPr>
              <a:t>透過這家店，我希望能夠連結</a:t>
            </a:r>
            <a:r>
              <a:rPr lang="zh-TW" altLang="zh-TW" sz="2800" dirty="0">
                <a:solidFill>
                  <a:srgbClr val="000000"/>
                </a:solidFill>
                <a:latin typeface="Microsoft JhengHei" panose="020B0604030504040204" pitchFamily="34" charset="-120"/>
                <a:ea typeface="Microsoft JhengHei" panose="020B0604030504040204" pitchFamily="34" charset="-120"/>
                <a:cs typeface="Times New Roman" panose="02020603050405020304" pitchFamily="18" charset="0"/>
              </a:rPr>
              <a:t>讀者與書本，讓他們成為彼此一生的好朋友，也可以連結每一位愛書人之間對於書本的記憶。</a:t>
            </a:r>
            <a:r>
              <a:rPr lang="zh-TW" altLang="zh-TW" sz="2800" dirty="0">
                <a:latin typeface="Microsoft JhengHei" panose="020B0604030504040204" pitchFamily="34" charset="-120"/>
                <a:ea typeface="Microsoft JhengHei" panose="020B0604030504040204" pitchFamily="34" charset="-120"/>
              </a:rPr>
              <a:t> </a:t>
            </a:r>
            <a:endParaRPr lang="zh-TW" altLang="en-US" sz="2800" b="1" dirty="0">
              <a:solidFill>
                <a:srgbClr val="00B0F0"/>
              </a:solidFill>
              <a:latin typeface="Microsoft JhengHei" panose="020B0604030504040204" pitchFamily="34" charset="-120"/>
              <a:ea typeface="Microsoft JhengHei" panose="020B0604030504040204" pitchFamily="34" charset="-120"/>
            </a:endParaRPr>
          </a:p>
        </p:txBody>
      </p:sp>
      <p:pic>
        <p:nvPicPr>
          <p:cNvPr id="4" name="圖片 3">
            <a:extLst>
              <a:ext uri="{FF2B5EF4-FFF2-40B4-BE49-F238E27FC236}">
                <a16:creationId xmlns:a16="http://schemas.microsoft.com/office/drawing/2014/main" id="{8EE6EB5C-D4B6-D647-BE41-EF7C7E9CF2F1}"/>
              </a:ext>
            </a:extLst>
          </p:cNvPr>
          <p:cNvPicPr>
            <a:picLocks noChangeAspect="1"/>
          </p:cNvPicPr>
          <p:nvPr/>
        </p:nvPicPr>
        <p:blipFill>
          <a:blip r:embed="rId2">
            <a:alphaModFix amt="50000"/>
            <a:extLst>
              <a:ext uri="{28A0092B-C50C-407E-A947-70E740481C1C}">
                <a14:useLocalDpi xmlns:a14="http://schemas.microsoft.com/office/drawing/2010/main" val="0"/>
              </a:ext>
            </a:extLst>
          </a:blip>
          <a:stretch>
            <a:fillRect/>
          </a:stretch>
        </p:blipFill>
        <p:spPr>
          <a:xfrm>
            <a:off x="5652120" y="1986975"/>
            <a:ext cx="2580392" cy="2376264"/>
          </a:xfrm>
          <a:prstGeom prst="rect">
            <a:avLst/>
          </a:prstGeom>
        </p:spPr>
      </p:pic>
    </p:spTree>
    <p:extLst>
      <p:ext uri="{BB962C8B-B14F-4D97-AF65-F5344CB8AC3E}">
        <p14:creationId xmlns:p14="http://schemas.microsoft.com/office/powerpoint/2010/main" val="19057961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2"/>
          <p:cNvSpPr>
            <a:spLocks noGrp="1"/>
          </p:cNvSpPr>
          <p:nvPr>
            <p:ph type="ctrTitle"/>
          </p:nvPr>
        </p:nvSpPr>
        <p:spPr>
          <a:xfrm>
            <a:off x="1331640" y="1131590"/>
            <a:ext cx="3310136" cy="2558107"/>
          </a:xfrm>
          <a:solidFill>
            <a:schemeClr val="bg1"/>
          </a:solidFill>
          <a:ln w="38100" cap="rnd">
            <a:solidFill>
              <a:srgbClr val="996633"/>
            </a:solidFill>
          </a:ln>
        </p:spPr>
        <p:txBody>
          <a:bodyPr>
            <a:normAutofit/>
          </a:bodyPr>
          <a:lstStyle/>
          <a:p>
            <a:r>
              <a:rPr lang="zh-TW" altLang="en-US" b="1" dirty="0">
                <a:solidFill>
                  <a:srgbClr val="996633"/>
                </a:solidFill>
              </a:rPr>
              <a:t>第四段</a:t>
            </a:r>
            <a:br>
              <a:rPr lang="en-US" altLang="zh-TW" b="1" dirty="0">
                <a:solidFill>
                  <a:srgbClr val="996633"/>
                </a:solidFill>
              </a:rPr>
            </a:br>
            <a:r>
              <a:rPr lang="en-US" altLang="zh-TW" sz="4000" b="1" dirty="0">
                <a:solidFill>
                  <a:srgbClr val="996633"/>
                </a:solidFill>
              </a:rPr>
              <a:t>Q4-1~Q4-2</a:t>
            </a:r>
            <a:endParaRPr lang="zh-TW" altLang="en-US" sz="4000" b="1" dirty="0">
              <a:solidFill>
                <a:srgbClr val="996633"/>
              </a:solidFill>
            </a:endParaRPr>
          </a:p>
        </p:txBody>
      </p:sp>
      <p:pic>
        <p:nvPicPr>
          <p:cNvPr id="5" name="圖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20832" y="1203598"/>
            <a:ext cx="3168352" cy="3370197"/>
          </a:xfrm>
          <a:prstGeom prst="rect">
            <a:avLst/>
          </a:prstGeom>
        </p:spPr>
      </p:pic>
    </p:spTree>
    <p:extLst>
      <p:ext uri="{BB962C8B-B14F-4D97-AF65-F5344CB8AC3E}">
        <p14:creationId xmlns:p14="http://schemas.microsoft.com/office/powerpoint/2010/main" val="20307898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2"/>
          <p:cNvSpPr>
            <a:spLocks noGrp="1"/>
          </p:cNvSpPr>
          <p:nvPr>
            <p:ph type="ctrTitle"/>
          </p:nvPr>
        </p:nvSpPr>
        <p:spPr>
          <a:xfrm>
            <a:off x="1331640" y="1131590"/>
            <a:ext cx="3310136" cy="2558107"/>
          </a:xfrm>
          <a:solidFill>
            <a:schemeClr val="bg1"/>
          </a:solidFill>
          <a:ln w="38100" cap="rnd">
            <a:solidFill>
              <a:srgbClr val="996633"/>
            </a:solidFill>
          </a:ln>
        </p:spPr>
        <p:txBody>
          <a:bodyPr>
            <a:normAutofit/>
          </a:bodyPr>
          <a:lstStyle/>
          <a:p>
            <a:r>
              <a:rPr lang="zh-TW" altLang="en-US" sz="3600" b="1" dirty="0">
                <a:solidFill>
                  <a:srgbClr val="996633"/>
                </a:solidFill>
              </a:rPr>
              <a:t>如何用</a:t>
            </a:r>
            <a:r>
              <a:rPr lang="zh-TW" altLang="en-US" sz="3600" b="1" dirty="0">
                <a:solidFill>
                  <a:srgbClr val="FF0000"/>
                </a:solidFill>
              </a:rPr>
              <a:t>場景切入</a:t>
            </a:r>
            <a:r>
              <a:rPr lang="zh-TW" altLang="en-US" sz="3600" b="1" dirty="0">
                <a:solidFill>
                  <a:srgbClr val="996633"/>
                </a:solidFill>
              </a:rPr>
              <a:t>的方式描寫這家店的周圍景物？</a:t>
            </a:r>
          </a:p>
        </p:txBody>
      </p:sp>
      <p:pic>
        <p:nvPicPr>
          <p:cNvPr id="5" name="圖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20832" y="1203598"/>
            <a:ext cx="3168352" cy="3370197"/>
          </a:xfrm>
          <a:prstGeom prst="rect">
            <a:avLst/>
          </a:prstGeom>
        </p:spPr>
      </p:pic>
    </p:spTree>
    <p:extLst>
      <p:ext uri="{BB962C8B-B14F-4D97-AF65-F5344CB8AC3E}">
        <p14:creationId xmlns:p14="http://schemas.microsoft.com/office/powerpoint/2010/main" val="25881180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字方塊 10"/>
          <p:cNvSpPr txBox="1"/>
          <p:nvPr/>
        </p:nvSpPr>
        <p:spPr>
          <a:xfrm>
            <a:off x="971600" y="195486"/>
            <a:ext cx="5112568" cy="584775"/>
          </a:xfrm>
          <a:prstGeom prst="rect">
            <a:avLst/>
          </a:prstGeom>
          <a:noFill/>
        </p:spPr>
        <p:txBody>
          <a:bodyPr wrap="square" rtlCol="0">
            <a:spAutoFit/>
          </a:bodyPr>
          <a:lstStyle/>
          <a:p>
            <a:r>
              <a:rPr lang="zh-TW" altLang="en-US" sz="3200" b="1" dirty="0">
                <a:solidFill>
                  <a:schemeClr val="bg1"/>
                </a:solidFill>
                <a:latin typeface="微軟正黑體" panose="020B0604030504040204" pitchFamily="34" charset="-120"/>
                <a:ea typeface="微軟正黑體" panose="020B0604030504040204" pitchFamily="34" charset="-120"/>
              </a:rPr>
              <a:t>第四段寫作引導</a:t>
            </a:r>
          </a:p>
        </p:txBody>
      </p:sp>
      <p:pic>
        <p:nvPicPr>
          <p:cNvPr id="2" name="圖片 1"/>
          <p:cNvPicPr>
            <a:picLocks noChangeAspect="1"/>
          </p:cNvPicPr>
          <p:nvPr/>
        </p:nvPicPr>
        <p:blipFill>
          <a:blip r:embed="rId2">
            <a:alphaModFix amt="50000"/>
            <a:extLst>
              <a:ext uri="{28A0092B-C50C-407E-A947-70E740481C1C}">
                <a14:useLocalDpi xmlns:a14="http://schemas.microsoft.com/office/drawing/2010/main" val="0"/>
              </a:ext>
            </a:extLst>
          </a:blip>
          <a:stretch>
            <a:fillRect/>
          </a:stretch>
        </p:blipFill>
        <p:spPr>
          <a:xfrm>
            <a:off x="5618872" y="1899291"/>
            <a:ext cx="3056613" cy="2478335"/>
          </a:xfrm>
          <a:prstGeom prst="rect">
            <a:avLst/>
          </a:prstGeom>
        </p:spPr>
      </p:pic>
      <p:sp>
        <p:nvSpPr>
          <p:cNvPr id="3" name="內容版面配置區 2"/>
          <p:cNvSpPr>
            <a:spLocks noGrp="1"/>
          </p:cNvSpPr>
          <p:nvPr>
            <p:ph idx="1"/>
          </p:nvPr>
        </p:nvSpPr>
        <p:spPr>
          <a:xfrm>
            <a:off x="474104" y="874514"/>
            <a:ext cx="8229600" cy="3394472"/>
          </a:xfrm>
        </p:spPr>
        <p:txBody>
          <a:bodyPr>
            <a:noAutofit/>
          </a:bodyPr>
          <a:lstStyle/>
          <a:p>
            <a:pPr marL="0" indent="0">
              <a:buNone/>
            </a:pPr>
            <a:r>
              <a:rPr lang="zh-TW" altLang="en-US" sz="2800" dirty="0"/>
              <a:t>Ｑ</a:t>
            </a:r>
            <a:r>
              <a:rPr lang="en-US" altLang="zh-TW" sz="2800" dirty="0"/>
              <a:t>4-1</a:t>
            </a:r>
            <a:r>
              <a:rPr lang="zh-TW" altLang="en-US" sz="2800" dirty="0"/>
              <a:t>：</a:t>
            </a:r>
            <a:r>
              <a:rPr lang="zh-TW" altLang="zh-TW" sz="2800" dirty="0"/>
              <a:t>你期待每一位走進店裡的客人都能夠做些什麼事？並且帶著什麼心情或收穫離開呢？ </a:t>
            </a:r>
            <a:endParaRPr lang="en-US" altLang="zh-TW" sz="2800" dirty="0"/>
          </a:p>
          <a:p>
            <a:pPr marL="0" indent="0">
              <a:buNone/>
            </a:pPr>
            <a:r>
              <a:rPr lang="zh-TW" altLang="en-US" sz="2800" b="1" dirty="0">
                <a:solidFill>
                  <a:srgbClr val="C00000"/>
                </a:solidFill>
              </a:rPr>
              <a:t>Ａ</a:t>
            </a:r>
            <a:r>
              <a:rPr lang="en-US" altLang="zh-TW" sz="2800" b="1" dirty="0">
                <a:solidFill>
                  <a:srgbClr val="C00000"/>
                </a:solidFill>
              </a:rPr>
              <a:t>4-1</a:t>
            </a:r>
            <a:r>
              <a:rPr lang="zh-TW" altLang="en-US" sz="2800" b="1" dirty="0">
                <a:solidFill>
                  <a:srgbClr val="C00000"/>
                </a:solidFill>
              </a:rPr>
              <a:t>：</a:t>
            </a:r>
            <a:r>
              <a:rPr lang="zh-TW" altLang="zh-TW" sz="2800" b="1" dirty="0">
                <a:solidFill>
                  <a:srgbClr val="C00000"/>
                </a:solidFill>
              </a:rPr>
              <a:t>我期待每一位走進店裡的客人都能夠</a:t>
            </a:r>
            <a:r>
              <a:rPr lang="zh-TW" altLang="zh-TW" sz="2800" dirty="0"/>
              <a:t> </a:t>
            </a:r>
            <a:r>
              <a:rPr lang="en-US" altLang="zh-TW" sz="2800" b="1" dirty="0">
                <a:solidFill>
                  <a:srgbClr val="C00000"/>
                </a:solidFill>
              </a:rPr>
              <a:t>……</a:t>
            </a:r>
          </a:p>
          <a:p>
            <a:pPr marL="0" indent="0">
              <a:buNone/>
            </a:pPr>
            <a:endParaRPr lang="en-US" altLang="zh-TW" sz="2800" b="1" dirty="0">
              <a:solidFill>
                <a:srgbClr val="C00000"/>
              </a:solidFill>
            </a:endParaRPr>
          </a:p>
          <a:p>
            <a:pPr marL="0" indent="0">
              <a:buNone/>
            </a:pPr>
            <a:r>
              <a:rPr lang="zh-TW" altLang="en-US" sz="2800" b="1" dirty="0">
                <a:solidFill>
                  <a:srgbClr val="C00000"/>
                </a:solidFill>
              </a:rPr>
              <a:t>               </a:t>
            </a:r>
          </a:p>
        </p:txBody>
      </p:sp>
    </p:spTree>
    <p:extLst>
      <p:ext uri="{BB962C8B-B14F-4D97-AF65-F5344CB8AC3E}">
        <p14:creationId xmlns:p14="http://schemas.microsoft.com/office/powerpoint/2010/main" val="28962922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字方塊 10"/>
          <p:cNvSpPr txBox="1"/>
          <p:nvPr/>
        </p:nvSpPr>
        <p:spPr>
          <a:xfrm>
            <a:off x="971600" y="195486"/>
            <a:ext cx="5112568" cy="584775"/>
          </a:xfrm>
          <a:prstGeom prst="rect">
            <a:avLst/>
          </a:prstGeom>
          <a:noFill/>
        </p:spPr>
        <p:txBody>
          <a:bodyPr wrap="square" rtlCol="0">
            <a:spAutoFit/>
          </a:bodyPr>
          <a:lstStyle/>
          <a:p>
            <a:r>
              <a:rPr lang="zh-TW" altLang="en-US" sz="3200" b="1" dirty="0">
                <a:solidFill>
                  <a:schemeClr val="bg1"/>
                </a:solidFill>
                <a:latin typeface="微軟正黑體" panose="020B0604030504040204" pitchFamily="34" charset="-120"/>
                <a:ea typeface="微軟正黑體" panose="020B0604030504040204" pitchFamily="34" charset="-120"/>
              </a:rPr>
              <a:t>第四段寫作示範</a:t>
            </a:r>
          </a:p>
        </p:txBody>
      </p:sp>
      <p:pic>
        <p:nvPicPr>
          <p:cNvPr id="4" name="圖片 3">
            <a:extLst>
              <a:ext uri="{FF2B5EF4-FFF2-40B4-BE49-F238E27FC236}">
                <a16:creationId xmlns:a16="http://schemas.microsoft.com/office/drawing/2014/main" id="{216712B0-D7C0-6347-96C2-B385E56FFAB7}"/>
              </a:ext>
            </a:extLst>
          </p:cNvPr>
          <p:cNvPicPr>
            <a:picLocks noChangeAspect="1"/>
          </p:cNvPicPr>
          <p:nvPr/>
        </p:nvPicPr>
        <p:blipFill>
          <a:blip r:embed="rId2">
            <a:alphaModFix amt="50000"/>
            <a:extLst>
              <a:ext uri="{28A0092B-C50C-407E-A947-70E740481C1C}">
                <a14:useLocalDpi xmlns:a14="http://schemas.microsoft.com/office/drawing/2010/main" val="0"/>
              </a:ext>
            </a:extLst>
          </a:blip>
          <a:stretch>
            <a:fillRect/>
          </a:stretch>
        </p:blipFill>
        <p:spPr>
          <a:xfrm>
            <a:off x="5652120" y="1986975"/>
            <a:ext cx="2580392" cy="2376264"/>
          </a:xfrm>
          <a:prstGeom prst="rect">
            <a:avLst/>
          </a:prstGeom>
        </p:spPr>
      </p:pic>
      <p:sp>
        <p:nvSpPr>
          <p:cNvPr id="3" name="內容版面配置區 2"/>
          <p:cNvSpPr>
            <a:spLocks noGrp="1"/>
          </p:cNvSpPr>
          <p:nvPr>
            <p:ph idx="1"/>
          </p:nvPr>
        </p:nvSpPr>
        <p:spPr>
          <a:xfrm>
            <a:off x="474104" y="987574"/>
            <a:ext cx="8229600" cy="3281412"/>
          </a:xfrm>
        </p:spPr>
        <p:txBody>
          <a:bodyPr>
            <a:noAutofit/>
          </a:bodyPr>
          <a:lstStyle/>
          <a:p>
            <a:pPr marL="0" indent="0">
              <a:buNone/>
            </a:pPr>
            <a:r>
              <a:rPr lang="zh-TW" altLang="en-US" sz="2800" b="1" dirty="0"/>
              <a:t>Ａ</a:t>
            </a:r>
            <a:r>
              <a:rPr lang="en-US" altLang="zh-TW" sz="2800" b="1" dirty="0"/>
              <a:t>4-1</a:t>
            </a:r>
            <a:r>
              <a:rPr lang="zh-TW" altLang="en-US" sz="2800" b="1" dirty="0"/>
              <a:t>：</a:t>
            </a:r>
            <a:r>
              <a:rPr lang="zh-TW" altLang="en-US" sz="2800" b="1" u="dbl" dirty="0">
                <a:solidFill>
                  <a:srgbClr val="C00000"/>
                </a:solidFill>
                <a:latin typeface="Microsoft JhengHei" panose="020B0604030504040204" pitchFamily="34" charset="-120"/>
                <a:ea typeface="Microsoft JhengHei" panose="020B0604030504040204" pitchFamily="34" charset="-120"/>
                <a:cs typeface="Times New Roman" panose="02020603050405020304" pitchFamily="18" charset="0"/>
              </a:rPr>
              <a:t>我期待每一位走進店裡的客人都能夠</a:t>
            </a:r>
            <a:r>
              <a:rPr lang="zh-TW" altLang="en-US" sz="2800" dirty="0">
                <a:latin typeface="Microsoft JhengHei" panose="020B0604030504040204" pitchFamily="34" charset="-120"/>
                <a:ea typeface="Microsoft JhengHei" panose="020B0604030504040204" pitchFamily="34" charset="-120"/>
                <a:cs typeface="Times New Roman" panose="02020603050405020304" pitchFamily="18" charset="0"/>
              </a:rPr>
              <a:t>為自己留十五分鐘的時間，這十五分鐘不屬於別人，不屬於工作，只屬於自己，屬於閱讀。並且因為一本書帶給他無限的美好而保持對這個世界的熱情與好奇心。 </a:t>
            </a:r>
            <a:endParaRPr lang="zh-TW" altLang="en-US" sz="2800" dirty="0">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9842564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字方塊 10"/>
          <p:cNvSpPr txBox="1"/>
          <p:nvPr/>
        </p:nvSpPr>
        <p:spPr>
          <a:xfrm>
            <a:off x="971600" y="195486"/>
            <a:ext cx="5112568" cy="584775"/>
          </a:xfrm>
          <a:prstGeom prst="rect">
            <a:avLst/>
          </a:prstGeom>
          <a:noFill/>
        </p:spPr>
        <p:txBody>
          <a:bodyPr wrap="square" rtlCol="0">
            <a:spAutoFit/>
          </a:bodyPr>
          <a:lstStyle/>
          <a:p>
            <a:r>
              <a:rPr lang="zh-TW" altLang="en-US" sz="3200" b="1" dirty="0">
                <a:solidFill>
                  <a:schemeClr val="bg1"/>
                </a:solidFill>
                <a:latin typeface="微軟正黑體" panose="020B0604030504040204" pitchFamily="34" charset="-120"/>
                <a:ea typeface="微軟正黑體" panose="020B0604030504040204" pitchFamily="34" charset="-120"/>
              </a:rPr>
              <a:t>第四段寫作引導</a:t>
            </a:r>
          </a:p>
        </p:txBody>
      </p:sp>
      <p:pic>
        <p:nvPicPr>
          <p:cNvPr id="2" name="圖片 1"/>
          <p:cNvPicPr>
            <a:picLocks noChangeAspect="1"/>
          </p:cNvPicPr>
          <p:nvPr/>
        </p:nvPicPr>
        <p:blipFill>
          <a:blip r:embed="rId2">
            <a:alphaModFix amt="50000"/>
            <a:extLst>
              <a:ext uri="{28A0092B-C50C-407E-A947-70E740481C1C}">
                <a14:useLocalDpi xmlns:a14="http://schemas.microsoft.com/office/drawing/2010/main" val="0"/>
              </a:ext>
            </a:extLst>
          </a:blip>
          <a:stretch>
            <a:fillRect/>
          </a:stretch>
        </p:blipFill>
        <p:spPr>
          <a:xfrm>
            <a:off x="5618872" y="1899291"/>
            <a:ext cx="3056613" cy="2478335"/>
          </a:xfrm>
          <a:prstGeom prst="rect">
            <a:avLst/>
          </a:prstGeom>
        </p:spPr>
      </p:pic>
      <p:sp>
        <p:nvSpPr>
          <p:cNvPr id="3" name="內容版面配置區 2"/>
          <p:cNvSpPr>
            <a:spLocks noGrp="1"/>
          </p:cNvSpPr>
          <p:nvPr>
            <p:ph idx="1"/>
          </p:nvPr>
        </p:nvSpPr>
        <p:spPr>
          <a:xfrm>
            <a:off x="474104" y="874514"/>
            <a:ext cx="8229600" cy="3394472"/>
          </a:xfrm>
        </p:spPr>
        <p:txBody>
          <a:bodyPr>
            <a:noAutofit/>
          </a:bodyPr>
          <a:lstStyle/>
          <a:p>
            <a:pPr marL="0" indent="0">
              <a:buNone/>
            </a:pPr>
            <a:r>
              <a:rPr lang="zh-TW" altLang="en-US" sz="2800" dirty="0"/>
              <a:t>Ｑ</a:t>
            </a:r>
            <a:r>
              <a:rPr lang="en-US" altLang="zh-TW" sz="2800" dirty="0"/>
              <a:t>4-2</a:t>
            </a:r>
            <a:r>
              <a:rPr lang="zh-TW" altLang="en-US" sz="2800" dirty="0"/>
              <a:t>：</a:t>
            </a:r>
            <a:r>
              <a:rPr lang="zh-TW" altLang="zh-TW" sz="2800" dirty="0"/>
              <a:t>雖然你夢想中的這家店還沒有開張，但是你會透過哪些努力來實現，成為○○店的老闆呢？ </a:t>
            </a:r>
            <a:endParaRPr lang="en-US" altLang="zh-TW" sz="2800" dirty="0"/>
          </a:p>
          <a:p>
            <a:pPr marL="0" indent="0">
              <a:buNone/>
            </a:pPr>
            <a:r>
              <a:rPr lang="zh-TW" altLang="en-US" sz="2800" b="1" dirty="0">
                <a:solidFill>
                  <a:srgbClr val="C00000"/>
                </a:solidFill>
              </a:rPr>
              <a:t>Ａ</a:t>
            </a:r>
            <a:r>
              <a:rPr lang="en-US" altLang="zh-TW" sz="2800" b="1" dirty="0">
                <a:solidFill>
                  <a:srgbClr val="C00000"/>
                </a:solidFill>
              </a:rPr>
              <a:t>4-2</a:t>
            </a:r>
            <a:r>
              <a:rPr lang="zh-TW" altLang="en-US" sz="2800" b="1" dirty="0">
                <a:solidFill>
                  <a:srgbClr val="C00000"/>
                </a:solidFill>
              </a:rPr>
              <a:t>：雖然我夢想中的這家店還沒有開張，</a:t>
            </a:r>
            <a:endParaRPr lang="en-US" altLang="zh-TW" sz="2800" b="1" dirty="0">
              <a:solidFill>
                <a:srgbClr val="C00000"/>
              </a:solidFill>
            </a:endParaRPr>
          </a:p>
          <a:p>
            <a:pPr marL="0" indent="0">
              <a:buNone/>
            </a:pPr>
            <a:r>
              <a:rPr lang="zh-TW" altLang="en-US" sz="2800" b="1" dirty="0">
                <a:solidFill>
                  <a:srgbClr val="C00000"/>
                </a:solidFill>
              </a:rPr>
              <a:t>但是我會 </a:t>
            </a:r>
            <a:r>
              <a:rPr lang="en-US" altLang="zh-TW" sz="2800" b="1" dirty="0">
                <a:solidFill>
                  <a:srgbClr val="C00000"/>
                </a:solidFill>
              </a:rPr>
              <a:t>……</a:t>
            </a:r>
            <a:r>
              <a:rPr lang="zh-TW" altLang="zh-TW" sz="2800" b="1" dirty="0">
                <a:solidFill>
                  <a:srgbClr val="C00000"/>
                </a:solidFill>
              </a:rPr>
              <a:t>成為○○店的老闆</a:t>
            </a:r>
            <a:r>
              <a:rPr lang="zh-TW" altLang="en-US" sz="2800" b="1" dirty="0">
                <a:solidFill>
                  <a:srgbClr val="C00000"/>
                </a:solidFill>
              </a:rPr>
              <a:t>。</a:t>
            </a:r>
            <a:endParaRPr lang="en-US" altLang="zh-TW" sz="2800" b="1" dirty="0">
              <a:solidFill>
                <a:srgbClr val="C00000"/>
              </a:solidFill>
            </a:endParaRPr>
          </a:p>
          <a:p>
            <a:pPr marL="0" indent="0">
              <a:buNone/>
            </a:pPr>
            <a:endParaRPr lang="en-US" altLang="zh-TW" sz="2800" b="1" dirty="0">
              <a:solidFill>
                <a:srgbClr val="C00000"/>
              </a:solidFill>
            </a:endParaRPr>
          </a:p>
          <a:p>
            <a:pPr marL="0" indent="0">
              <a:buNone/>
            </a:pPr>
            <a:r>
              <a:rPr lang="zh-TW" altLang="en-US" sz="2800" b="1" dirty="0">
                <a:solidFill>
                  <a:srgbClr val="C00000"/>
                </a:solidFill>
              </a:rPr>
              <a:t>               </a:t>
            </a:r>
          </a:p>
        </p:txBody>
      </p:sp>
    </p:spTree>
    <p:extLst>
      <p:ext uri="{BB962C8B-B14F-4D97-AF65-F5344CB8AC3E}">
        <p14:creationId xmlns:p14="http://schemas.microsoft.com/office/powerpoint/2010/main" val="4017179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字方塊 10"/>
          <p:cNvSpPr txBox="1"/>
          <p:nvPr/>
        </p:nvSpPr>
        <p:spPr>
          <a:xfrm>
            <a:off x="971600" y="195486"/>
            <a:ext cx="5112568" cy="584775"/>
          </a:xfrm>
          <a:prstGeom prst="rect">
            <a:avLst/>
          </a:prstGeom>
          <a:noFill/>
        </p:spPr>
        <p:txBody>
          <a:bodyPr wrap="square" rtlCol="0">
            <a:spAutoFit/>
          </a:bodyPr>
          <a:lstStyle/>
          <a:p>
            <a:r>
              <a:rPr lang="zh-TW" altLang="en-US" sz="3200" b="1" dirty="0">
                <a:solidFill>
                  <a:schemeClr val="bg1"/>
                </a:solidFill>
                <a:latin typeface="微軟正黑體" panose="020B0604030504040204" pitchFamily="34" charset="-120"/>
                <a:ea typeface="微軟正黑體" panose="020B0604030504040204" pitchFamily="34" charset="-120"/>
              </a:rPr>
              <a:t>第四段寫作示範</a:t>
            </a:r>
          </a:p>
        </p:txBody>
      </p:sp>
      <p:pic>
        <p:nvPicPr>
          <p:cNvPr id="4" name="圖片 3">
            <a:extLst>
              <a:ext uri="{FF2B5EF4-FFF2-40B4-BE49-F238E27FC236}">
                <a16:creationId xmlns:a16="http://schemas.microsoft.com/office/drawing/2014/main" id="{B030E709-3107-F446-A3E7-B833C80F9D38}"/>
              </a:ext>
            </a:extLst>
          </p:cNvPr>
          <p:cNvPicPr>
            <a:picLocks noChangeAspect="1"/>
          </p:cNvPicPr>
          <p:nvPr/>
        </p:nvPicPr>
        <p:blipFill>
          <a:blip r:embed="rId2">
            <a:alphaModFix amt="50000"/>
            <a:extLst>
              <a:ext uri="{28A0092B-C50C-407E-A947-70E740481C1C}">
                <a14:useLocalDpi xmlns:a14="http://schemas.microsoft.com/office/drawing/2010/main" val="0"/>
              </a:ext>
            </a:extLst>
          </a:blip>
          <a:stretch>
            <a:fillRect/>
          </a:stretch>
        </p:blipFill>
        <p:spPr>
          <a:xfrm>
            <a:off x="5652120" y="1986975"/>
            <a:ext cx="2580392" cy="2376264"/>
          </a:xfrm>
          <a:prstGeom prst="rect">
            <a:avLst/>
          </a:prstGeom>
        </p:spPr>
      </p:pic>
      <p:sp>
        <p:nvSpPr>
          <p:cNvPr id="3" name="內容版面配置區 2"/>
          <p:cNvSpPr>
            <a:spLocks noGrp="1"/>
          </p:cNvSpPr>
          <p:nvPr>
            <p:ph idx="1"/>
          </p:nvPr>
        </p:nvSpPr>
        <p:spPr>
          <a:xfrm>
            <a:off x="474104" y="987574"/>
            <a:ext cx="8229600" cy="3281412"/>
          </a:xfrm>
        </p:spPr>
        <p:txBody>
          <a:bodyPr>
            <a:noAutofit/>
          </a:bodyPr>
          <a:lstStyle/>
          <a:p>
            <a:pPr marL="0" indent="0">
              <a:buNone/>
            </a:pPr>
            <a:r>
              <a:rPr lang="zh-TW" altLang="en-US" sz="2800" dirty="0"/>
              <a:t>Ａ</a:t>
            </a:r>
            <a:r>
              <a:rPr lang="en-US" altLang="zh-TW" sz="2800" dirty="0"/>
              <a:t>4-1</a:t>
            </a:r>
            <a:r>
              <a:rPr lang="zh-TW" altLang="en-US" sz="2800" dirty="0"/>
              <a:t>：</a:t>
            </a:r>
            <a:r>
              <a:rPr lang="zh-TW" altLang="zh-TW" sz="2800" b="1" u="dbl" dirty="0">
                <a:solidFill>
                  <a:srgbClr val="C00000"/>
                </a:solidFill>
              </a:rPr>
              <a:t>雖然我夢想中的這家店還沒有開張，但是我會</a:t>
            </a:r>
            <a:r>
              <a:rPr lang="zh-TW" altLang="zh-TW" sz="2800" dirty="0"/>
              <a:t>持續閱讀，為的是讓未來的客人可以透過我的選書看見更寬廣的世界，從現在開始也要努力存錢，並且到各地參觀具有特色的獨立書店，打造我夢想中的書店，</a:t>
            </a:r>
            <a:r>
              <a:rPr lang="zh-TW" altLang="zh-TW" sz="2800" b="1" u="dbl" dirty="0">
                <a:solidFill>
                  <a:srgbClr val="C00000"/>
                </a:solidFill>
              </a:rPr>
              <a:t>成為</a:t>
            </a:r>
            <a:r>
              <a:rPr lang="zh-TW" altLang="zh-TW" sz="2800" dirty="0"/>
              <a:t>「漂書者」</a:t>
            </a:r>
            <a:r>
              <a:rPr lang="zh-TW" altLang="zh-TW" sz="2800" b="1" u="dbl" dirty="0">
                <a:solidFill>
                  <a:srgbClr val="C00000"/>
                </a:solidFill>
              </a:rPr>
              <a:t>的老闆。</a:t>
            </a:r>
            <a:r>
              <a:rPr lang="zh-TW" altLang="zh-TW" sz="2800" b="1" dirty="0">
                <a:solidFill>
                  <a:srgbClr val="C00000"/>
                </a:solidFill>
              </a:rPr>
              <a:t> </a:t>
            </a:r>
            <a:endParaRPr lang="zh-TW" altLang="en-US" sz="2800" b="1" dirty="0">
              <a:solidFill>
                <a:srgbClr val="C00000"/>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322764267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2"/>
          <p:cNvSpPr>
            <a:spLocks noGrp="1"/>
          </p:cNvSpPr>
          <p:nvPr>
            <p:ph type="ctrTitle"/>
          </p:nvPr>
        </p:nvSpPr>
        <p:spPr>
          <a:xfrm>
            <a:off x="1331640" y="1131590"/>
            <a:ext cx="3310136" cy="2558107"/>
          </a:xfrm>
          <a:solidFill>
            <a:schemeClr val="bg1"/>
          </a:solidFill>
          <a:ln w="38100" cap="rnd">
            <a:solidFill>
              <a:srgbClr val="996633"/>
            </a:solidFill>
          </a:ln>
        </p:spPr>
        <p:txBody>
          <a:bodyPr>
            <a:normAutofit/>
          </a:bodyPr>
          <a:lstStyle/>
          <a:p>
            <a:r>
              <a:rPr lang="zh-TW" altLang="en-US" b="1" dirty="0">
                <a:solidFill>
                  <a:srgbClr val="996633"/>
                </a:solidFill>
              </a:rPr>
              <a:t>用心思考，大膽寫作。</a:t>
            </a:r>
            <a:endParaRPr lang="zh-TW" altLang="en-US" sz="4000" b="1" dirty="0">
              <a:solidFill>
                <a:srgbClr val="996633"/>
              </a:solidFill>
            </a:endParaRPr>
          </a:p>
        </p:txBody>
      </p:sp>
      <p:pic>
        <p:nvPicPr>
          <p:cNvPr id="6" name="圖片 5">
            <a:extLst>
              <a:ext uri="{FF2B5EF4-FFF2-40B4-BE49-F238E27FC236}">
                <a16:creationId xmlns:a16="http://schemas.microsoft.com/office/drawing/2014/main" id="{F2F75E9C-B035-0A4A-AF46-FF5384AACB0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11760" y="206184"/>
            <a:ext cx="1882826" cy="1418749"/>
          </a:xfrm>
          <a:prstGeom prst="rect">
            <a:avLst/>
          </a:prstGeom>
        </p:spPr>
      </p:pic>
      <p:pic>
        <p:nvPicPr>
          <p:cNvPr id="8" name="圖片 7">
            <a:extLst>
              <a:ext uri="{FF2B5EF4-FFF2-40B4-BE49-F238E27FC236}">
                <a16:creationId xmlns:a16="http://schemas.microsoft.com/office/drawing/2014/main" id="{487B7B7F-5A7E-804C-85E0-252A35CEBF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20832" y="1203598"/>
            <a:ext cx="3168352" cy="3370197"/>
          </a:xfrm>
          <a:prstGeom prst="rect">
            <a:avLst/>
          </a:prstGeom>
        </p:spPr>
      </p:pic>
    </p:spTree>
    <p:extLst>
      <p:ext uri="{BB962C8B-B14F-4D97-AF65-F5344CB8AC3E}">
        <p14:creationId xmlns:p14="http://schemas.microsoft.com/office/powerpoint/2010/main" val="21422951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字方塊 10"/>
          <p:cNvSpPr txBox="1"/>
          <p:nvPr/>
        </p:nvSpPr>
        <p:spPr>
          <a:xfrm>
            <a:off x="971600" y="195486"/>
            <a:ext cx="5112568" cy="584775"/>
          </a:xfrm>
          <a:prstGeom prst="rect">
            <a:avLst/>
          </a:prstGeom>
          <a:noFill/>
        </p:spPr>
        <p:txBody>
          <a:bodyPr wrap="square" rtlCol="0">
            <a:spAutoFit/>
          </a:bodyPr>
          <a:lstStyle/>
          <a:p>
            <a:r>
              <a:rPr lang="zh-TW" altLang="en-US" sz="3200" b="1" dirty="0">
                <a:solidFill>
                  <a:schemeClr val="bg1"/>
                </a:solidFill>
                <a:latin typeface="微軟正黑體" panose="020B0604030504040204" pitchFamily="34" charset="-120"/>
                <a:ea typeface="微軟正黑體" panose="020B0604030504040204" pitchFamily="34" charset="-120"/>
              </a:rPr>
              <a:t>第八課 自然段第一～二段</a:t>
            </a:r>
          </a:p>
        </p:txBody>
      </p:sp>
      <p:pic>
        <p:nvPicPr>
          <p:cNvPr id="2" name="圖片 1"/>
          <p:cNvPicPr>
            <a:picLocks noChangeAspect="1"/>
          </p:cNvPicPr>
          <p:nvPr/>
        </p:nvPicPr>
        <p:blipFill>
          <a:blip r:embed="rId2">
            <a:alphaModFix amt="50000"/>
            <a:extLst>
              <a:ext uri="{28A0092B-C50C-407E-A947-70E740481C1C}">
                <a14:useLocalDpi xmlns:a14="http://schemas.microsoft.com/office/drawing/2010/main" val="0"/>
              </a:ext>
            </a:extLst>
          </a:blip>
          <a:stretch>
            <a:fillRect/>
          </a:stretch>
        </p:blipFill>
        <p:spPr>
          <a:xfrm>
            <a:off x="5618872" y="1899291"/>
            <a:ext cx="3056613" cy="2478335"/>
          </a:xfrm>
          <a:prstGeom prst="rect">
            <a:avLst/>
          </a:prstGeom>
        </p:spPr>
      </p:pic>
      <p:sp>
        <p:nvSpPr>
          <p:cNvPr id="3" name="內容版面配置區 2"/>
          <p:cNvSpPr>
            <a:spLocks noGrp="1"/>
          </p:cNvSpPr>
          <p:nvPr>
            <p:ph idx="1"/>
          </p:nvPr>
        </p:nvSpPr>
        <p:spPr>
          <a:xfrm>
            <a:off x="500218" y="992822"/>
            <a:ext cx="8229600" cy="1578928"/>
          </a:xfrm>
        </p:spPr>
        <p:txBody>
          <a:bodyPr>
            <a:normAutofit/>
          </a:bodyPr>
          <a:lstStyle/>
          <a:p>
            <a:pPr marL="0" indent="0">
              <a:buNone/>
            </a:pPr>
            <a:r>
              <a:rPr lang="zh-TW" altLang="en-US" sz="2800" b="1" dirty="0">
                <a:solidFill>
                  <a:srgbClr val="C00000"/>
                </a:solidFill>
              </a:rPr>
              <a:t>從</a:t>
            </a:r>
            <a:r>
              <a:rPr lang="zh-TW" altLang="en-US" sz="2800" dirty="0"/>
              <a:t>車站</a:t>
            </a:r>
            <a:r>
              <a:rPr lang="zh-TW" altLang="en-US" sz="2800" b="1" dirty="0">
                <a:solidFill>
                  <a:srgbClr val="C00000"/>
                </a:solidFill>
              </a:rPr>
              <a:t>出來</a:t>
            </a:r>
            <a:r>
              <a:rPr lang="zh-TW" altLang="en-US" sz="2800" dirty="0"/>
              <a:t>，</a:t>
            </a:r>
            <a:r>
              <a:rPr lang="zh-TW" altLang="en-US" sz="2800" b="1" dirty="0">
                <a:solidFill>
                  <a:srgbClr val="C00000"/>
                </a:solidFill>
              </a:rPr>
              <a:t>眼前</a:t>
            </a:r>
            <a:r>
              <a:rPr lang="zh-TW" altLang="en-US" sz="2800" dirty="0"/>
              <a:t>一條大街瘦長到老遠，卻見左右幾間老房大門深鎖。尤其是</a:t>
            </a:r>
            <a:r>
              <a:rPr lang="zh-TW" altLang="en-US" sz="2800" dirty="0">
                <a:highlight>
                  <a:srgbClr val="FFFF00"/>
                </a:highlight>
              </a:rPr>
              <a:t>一棟長相怪異的黑色房子</a:t>
            </a:r>
            <a:r>
              <a:rPr lang="zh-TW" altLang="en-US" sz="2800" dirty="0"/>
              <a:t>，好像暗示這是個繁華褪盡的小鎮。</a:t>
            </a:r>
          </a:p>
        </p:txBody>
      </p:sp>
      <p:sp>
        <p:nvSpPr>
          <p:cNvPr id="4" name="文字方塊 3">
            <a:extLst>
              <a:ext uri="{FF2B5EF4-FFF2-40B4-BE49-F238E27FC236}">
                <a16:creationId xmlns:a16="http://schemas.microsoft.com/office/drawing/2014/main" id="{D08D004C-B2CF-F348-AC9A-50155E43AC9D}"/>
              </a:ext>
            </a:extLst>
          </p:cNvPr>
          <p:cNvSpPr txBox="1"/>
          <p:nvPr/>
        </p:nvSpPr>
        <p:spPr>
          <a:xfrm>
            <a:off x="500218" y="2920313"/>
            <a:ext cx="4862200" cy="954107"/>
          </a:xfrm>
          <a:prstGeom prst="rect">
            <a:avLst/>
          </a:prstGeom>
          <a:noFill/>
        </p:spPr>
        <p:txBody>
          <a:bodyPr wrap="square" rtlCol="0">
            <a:spAutoFit/>
          </a:bodyPr>
          <a:lstStyle/>
          <a:p>
            <a:r>
              <a:rPr lang="en-US" altLang="zh-TW" sz="2800" b="1" dirty="0">
                <a:solidFill>
                  <a:schemeClr val="accent6">
                    <a:lumMod val="75000"/>
                  </a:schemeClr>
                </a:solidFill>
                <a:latin typeface="Microsoft JhengHei" panose="020B0604030504040204" pitchFamily="34" charset="-120"/>
                <a:ea typeface="Microsoft JhengHei" panose="020B0604030504040204" pitchFamily="34" charset="-120"/>
              </a:rPr>
              <a:t>※</a:t>
            </a:r>
            <a:r>
              <a:rPr lang="zh-TW" altLang="zh-TW" sz="2800" b="1" dirty="0">
                <a:solidFill>
                  <a:schemeClr val="accent6">
                    <a:lumMod val="75000"/>
                  </a:schemeClr>
                </a:solidFill>
                <a:latin typeface="Microsoft JhengHei" panose="020B0604030504040204" pitchFamily="34" charset="-120"/>
                <a:ea typeface="Microsoft JhengHei" panose="020B0604030504040204" pitchFamily="34" charset="-120"/>
              </a:rPr>
              <a:t>從不同的地點和角度描述這家店，再寫出店名。</a:t>
            </a:r>
            <a:endParaRPr kumimoji="1" lang="zh-TW" altLang="en-US" sz="2800" b="1" dirty="0">
              <a:solidFill>
                <a:schemeClr val="accent6">
                  <a:lumMod val="75000"/>
                </a:schemeClr>
              </a:solidFill>
              <a:latin typeface="Microsoft JhengHei" panose="020B0604030504040204" pitchFamily="34" charset="-120"/>
              <a:ea typeface="Microsoft JhengHei" panose="020B0604030504040204" pitchFamily="34" charset="-120"/>
            </a:endParaRPr>
          </a:p>
        </p:txBody>
      </p:sp>
      <p:sp>
        <p:nvSpPr>
          <p:cNvPr id="5" name="圓角矩形 4">
            <a:extLst>
              <a:ext uri="{FF2B5EF4-FFF2-40B4-BE49-F238E27FC236}">
                <a16:creationId xmlns:a16="http://schemas.microsoft.com/office/drawing/2014/main" id="{8A310D00-DB5D-E74A-AC1C-06582983327C}"/>
              </a:ext>
            </a:extLst>
          </p:cNvPr>
          <p:cNvSpPr/>
          <p:nvPr/>
        </p:nvSpPr>
        <p:spPr>
          <a:xfrm>
            <a:off x="899592" y="990562"/>
            <a:ext cx="792088" cy="498808"/>
          </a:xfrm>
          <a:prstGeom prst="round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Tree>
    <p:extLst>
      <p:ext uri="{BB962C8B-B14F-4D97-AF65-F5344CB8AC3E}">
        <p14:creationId xmlns:p14="http://schemas.microsoft.com/office/powerpoint/2010/main" val="3289903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字方塊 10"/>
          <p:cNvSpPr txBox="1"/>
          <p:nvPr/>
        </p:nvSpPr>
        <p:spPr>
          <a:xfrm>
            <a:off x="971600" y="195486"/>
            <a:ext cx="5112568" cy="584775"/>
          </a:xfrm>
          <a:prstGeom prst="rect">
            <a:avLst/>
          </a:prstGeom>
          <a:noFill/>
        </p:spPr>
        <p:txBody>
          <a:bodyPr wrap="square" rtlCol="0">
            <a:spAutoFit/>
          </a:bodyPr>
          <a:lstStyle/>
          <a:p>
            <a:r>
              <a:rPr lang="zh-TW" altLang="en-US" sz="3200" b="1" dirty="0">
                <a:solidFill>
                  <a:schemeClr val="bg1"/>
                </a:solidFill>
                <a:latin typeface="微軟正黑體" panose="020B0604030504040204" pitchFamily="34" charset="-120"/>
                <a:ea typeface="微軟正黑體" panose="020B0604030504040204" pitchFamily="34" charset="-120"/>
              </a:rPr>
              <a:t>第八課 自然段第一～二段</a:t>
            </a:r>
          </a:p>
        </p:txBody>
      </p:sp>
      <p:pic>
        <p:nvPicPr>
          <p:cNvPr id="2" name="圖片 1"/>
          <p:cNvPicPr>
            <a:picLocks noChangeAspect="1"/>
          </p:cNvPicPr>
          <p:nvPr/>
        </p:nvPicPr>
        <p:blipFill>
          <a:blip r:embed="rId2">
            <a:alphaModFix amt="50000"/>
            <a:extLst>
              <a:ext uri="{28A0092B-C50C-407E-A947-70E740481C1C}">
                <a14:useLocalDpi xmlns:a14="http://schemas.microsoft.com/office/drawing/2010/main" val="0"/>
              </a:ext>
            </a:extLst>
          </a:blip>
          <a:stretch>
            <a:fillRect/>
          </a:stretch>
        </p:blipFill>
        <p:spPr>
          <a:xfrm>
            <a:off x="5618872" y="1899291"/>
            <a:ext cx="3056613" cy="2478335"/>
          </a:xfrm>
          <a:prstGeom prst="rect">
            <a:avLst/>
          </a:prstGeom>
        </p:spPr>
      </p:pic>
      <p:sp>
        <p:nvSpPr>
          <p:cNvPr id="3" name="內容版面配置區 2"/>
          <p:cNvSpPr>
            <a:spLocks noGrp="1"/>
          </p:cNvSpPr>
          <p:nvPr>
            <p:ph idx="1"/>
          </p:nvPr>
        </p:nvSpPr>
        <p:spPr>
          <a:xfrm>
            <a:off x="500218" y="992822"/>
            <a:ext cx="8229600" cy="1578928"/>
          </a:xfrm>
        </p:spPr>
        <p:txBody>
          <a:bodyPr>
            <a:normAutofit/>
          </a:bodyPr>
          <a:lstStyle/>
          <a:p>
            <a:pPr marL="0" indent="0">
              <a:lnSpc>
                <a:spcPct val="150000"/>
              </a:lnSpc>
              <a:buNone/>
            </a:pPr>
            <a:r>
              <a:rPr lang="zh-TW" altLang="zh-TW" sz="2800" b="1" dirty="0">
                <a:solidFill>
                  <a:srgbClr val="C00000"/>
                </a:solidFill>
              </a:rPr>
              <a:t>走進</a:t>
            </a:r>
            <a:r>
              <a:rPr lang="zh-TW" altLang="zh-TW" sz="2800" dirty="0"/>
              <a:t>屋子裡，只見天花板全是甘蔗葉，用黃藤和竹子綁編完好，屋內的支柱則大多是檜木。</a:t>
            </a:r>
          </a:p>
        </p:txBody>
      </p:sp>
      <p:sp>
        <p:nvSpPr>
          <p:cNvPr id="4" name="文字方塊 3">
            <a:extLst>
              <a:ext uri="{FF2B5EF4-FFF2-40B4-BE49-F238E27FC236}">
                <a16:creationId xmlns:a16="http://schemas.microsoft.com/office/drawing/2014/main" id="{D08D004C-B2CF-F348-AC9A-50155E43AC9D}"/>
              </a:ext>
            </a:extLst>
          </p:cNvPr>
          <p:cNvSpPr txBox="1"/>
          <p:nvPr/>
        </p:nvSpPr>
        <p:spPr>
          <a:xfrm>
            <a:off x="500218" y="2920313"/>
            <a:ext cx="4862200" cy="954107"/>
          </a:xfrm>
          <a:prstGeom prst="rect">
            <a:avLst/>
          </a:prstGeom>
          <a:noFill/>
        </p:spPr>
        <p:txBody>
          <a:bodyPr wrap="square" rtlCol="0">
            <a:spAutoFit/>
          </a:bodyPr>
          <a:lstStyle/>
          <a:p>
            <a:r>
              <a:rPr lang="en-US" altLang="zh-TW" sz="2800" b="1" dirty="0">
                <a:solidFill>
                  <a:schemeClr val="accent6">
                    <a:lumMod val="75000"/>
                  </a:schemeClr>
                </a:solidFill>
                <a:latin typeface="Microsoft JhengHei" panose="020B0604030504040204" pitchFamily="34" charset="-120"/>
                <a:ea typeface="Microsoft JhengHei" panose="020B0604030504040204" pitchFamily="34" charset="-120"/>
              </a:rPr>
              <a:t>※</a:t>
            </a:r>
            <a:r>
              <a:rPr lang="zh-TW" altLang="zh-TW" sz="2800" b="1" dirty="0">
                <a:solidFill>
                  <a:schemeClr val="accent6">
                    <a:lumMod val="75000"/>
                  </a:schemeClr>
                </a:solidFill>
                <a:latin typeface="Microsoft JhengHei" panose="020B0604030504040204" pitchFamily="34" charset="-120"/>
                <a:ea typeface="Microsoft JhengHei" panose="020B0604030504040204" pitchFamily="34" charset="-120"/>
              </a:rPr>
              <a:t>從不同的地點和角度描述這家店，再寫出店名。</a:t>
            </a:r>
            <a:endParaRPr kumimoji="1" lang="zh-TW" altLang="en-US" sz="2800" b="1" dirty="0">
              <a:solidFill>
                <a:schemeClr val="accent6">
                  <a:lumMod val="75000"/>
                </a:schemeClr>
              </a:solidFill>
              <a:latin typeface="Microsoft JhengHei" panose="020B0604030504040204" pitchFamily="34" charset="-120"/>
              <a:ea typeface="Microsoft JhengHei" panose="020B0604030504040204" pitchFamily="34" charset="-120"/>
            </a:endParaRPr>
          </a:p>
        </p:txBody>
      </p:sp>
      <p:sp>
        <p:nvSpPr>
          <p:cNvPr id="5" name="圓角矩形 4">
            <a:extLst>
              <a:ext uri="{FF2B5EF4-FFF2-40B4-BE49-F238E27FC236}">
                <a16:creationId xmlns:a16="http://schemas.microsoft.com/office/drawing/2014/main" id="{8A310D00-DB5D-E74A-AC1C-06582983327C}"/>
              </a:ext>
            </a:extLst>
          </p:cNvPr>
          <p:cNvSpPr/>
          <p:nvPr/>
        </p:nvSpPr>
        <p:spPr>
          <a:xfrm>
            <a:off x="1259632" y="1128824"/>
            <a:ext cx="1152128" cy="498808"/>
          </a:xfrm>
          <a:prstGeom prst="round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Tree>
    <p:extLst>
      <p:ext uri="{BB962C8B-B14F-4D97-AF65-F5344CB8AC3E}">
        <p14:creationId xmlns:p14="http://schemas.microsoft.com/office/powerpoint/2010/main" val="373151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字方塊 10"/>
          <p:cNvSpPr txBox="1"/>
          <p:nvPr/>
        </p:nvSpPr>
        <p:spPr>
          <a:xfrm>
            <a:off x="971600" y="195486"/>
            <a:ext cx="5112568" cy="584775"/>
          </a:xfrm>
          <a:prstGeom prst="rect">
            <a:avLst/>
          </a:prstGeom>
          <a:noFill/>
        </p:spPr>
        <p:txBody>
          <a:bodyPr wrap="square" rtlCol="0">
            <a:spAutoFit/>
          </a:bodyPr>
          <a:lstStyle/>
          <a:p>
            <a:r>
              <a:rPr lang="zh-TW" altLang="en-US" sz="3200" b="1" dirty="0">
                <a:solidFill>
                  <a:schemeClr val="bg1"/>
                </a:solidFill>
                <a:latin typeface="微軟正黑體" panose="020B0604030504040204" pitchFamily="34" charset="-120"/>
                <a:ea typeface="微軟正黑體" panose="020B0604030504040204" pitchFamily="34" charset="-120"/>
              </a:rPr>
              <a:t>第九課 自然段第一段</a:t>
            </a:r>
          </a:p>
        </p:txBody>
      </p:sp>
      <p:pic>
        <p:nvPicPr>
          <p:cNvPr id="2" name="圖片 1"/>
          <p:cNvPicPr>
            <a:picLocks noChangeAspect="1"/>
          </p:cNvPicPr>
          <p:nvPr/>
        </p:nvPicPr>
        <p:blipFill>
          <a:blip r:embed="rId2">
            <a:alphaModFix amt="50000"/>
            <a:extLst>
              <a:ext uri="{28A0092B-C50C-407E-A947-70E740481C1C}">
                <a14:useLocalDpi xmlns:a14="http://schemas.microsoft.com/office/drawing/2010/main" val="0"/>
              </a:ext>
            </a:extLst>
          </a:blip>
          <a:stretch>
            <a:fillRect/>
          </a:stretch>
        </p:blipFill>
        <p:spPr>
          <a:xfrm>
            <a:off x="5618872" y="1899291"/>
            <a:ext cx="3056613" cy="2478335"/>
          </a:xfrm>
          <a:prstGeom prst="rect">
            <a:avLst/>
          </a:prstGeom>
        </p:spPr>
      </p:pic>
      <p:sp>
        <p:nvSpPr>
          <p:cNvPr id="3" name="內容版面配置區 2"/>
          <p:cNvSpPr>
            <a:spLocks noGrp="1"/>
          </p:cNvSpPr>
          <p:nvPr>
            <p:ph idx="1"/>
          </p:nvPr>
        </p:nvSpPr>
        <p:spPr>
          <a:xfrm>
            <a:off x="475937" y="780261"/>
            <a:ext cx="8229600" cy="1927491"/>
          </a:xfrm>
        </p:spPr>
        <p:txBody>
          <a:bodyPr>
            <a:noAutofit/>
          </a:bodyPr>
          <a:lstStyle/>
          <a:p>
            <a:pPr marL="0" indent="0">
              <a:lnSpc>
                <a:spcPct val="150000"/>
              </a:lnSpc>
              <a:buNone/>
            </a:pPr>
            <a:r>
              <a:rPr lang="zh-TW" altLang="zh-TW" sz="2800" dirty="0"/>
              <a:t>小小製傘坊是一座半懸在湖上的木屋。</a:t>
            </a:r>
            <a:r>
              <a:rPr lang="zh-TW" altLang="zh-TW" sz="2800" b="1" dirty="0"/>
              <a:t>窗外是</a:t>
            </a:r>
            <a:r>
              <a:rPr lang="zh-TW" altLang="zh-TW" sz="2800" dirty="0"/>
              <a:t>一汪湖水。</a:t>
            </a:r>
            <a:r>
              <a:rPr lang="zh-TW" altLang="zh-TW" sz="2800" b="1" dirty="0"/>
              <a:t>湖水外有</a:t>
            </a:r>
            <a:r>
              <a:rPr lang="zh-TW" altLang="zh-TW" sz="2800" dirty="0"/>
              <a:t>果園、菜園和稻田，</a:t>
            </a:r>
            <a:r>
              <a:rPr lang="zh-TW" altLang="zh-TW" sz="2800" b="1" dirty="0"/>
              <a:t>更遠的地方則是</a:t>
            </a:r>
            <a:r>
              <a:rPr lang="zh-TW" altLang="zh-TW" sz="2800" dirty="0"/>
              <a:t>線條柔和的山巒。</a:t>
            </a:r>
          </a:p>
        </p:txBody>
      </p:sp>
      <p:sp>
        <p:nvSpPr>
          <p:cNvPr id="4" name="文字方塊 3">
            <a:extLst>
              <a:ext uri="{FF2B5EF4-FFF2-40B4-BE49-F238E27FC236}">
                <a16:creationId xmlns:a16="http://schemas.microsoft.com/office/drawing/2014/main" id="{D08D004C-B2CF-F348-AC9A-50155E43AC9D}"/>
              </a:ext>
            </a:extLst>
          </p:cNvPr>
          <p:cNvSpPr txBox="1"/>
          <p:nvPr/>
        </p:nvSpPr>
        <p:spPr>
          <a:xfrm>
            <a:off x="503182" y="3030917"/>
            <a:ext cx="4862200" cy="523220"/>
          </a:xfrm>
          <a:prstGeom prst="rect">
            <a:avLst/>
          </a:prstGeom>
          <a:noFill/>
        </p:spPr>
        <p:txBody>
          <a:bodyPr wrap="square" rtlCol="0">
            <a:spAutoFit/>
          </a:bodyPr>
          <a:lstStyle/>
          <a:p>
            <a:r>
              <a:rPr lang="en-US" altLang="zh-TW" sz="2800" b="1" dirty="0">
                <a:solidFill>
                  <a:srgbClr val="C00000"/>
                </a:solidFill>
                <a:latin typeface="Microsoft JhengHei" panose="020B0604030504040204" pitchFamily="34" charset="-120"/>
                <a:ea typeface="Microsoft JhengHei" panose="020B0604030504040204" pitchFamily="34" charset="-120"/>
              </a:rPr>
              <a:t>※</a:t>
            </a:r>
            <a:r>
              <a:rPr lang="zh-TW" altLang="en-US" sz="2800" b="1" dirty="0">
                <a:solidFill>
                  <a:srgbClr val="C00000"/>
                </a:solidFill>
                <a:latin typeface="Microsoft JhengHei" panose="020B0604030504040204" pitchFamily="34" charset="-120"/>
                <a:ea typeface="Microsoft JhengHei" panose="020B0604030504040204" pitchFamily="34" charset="-120"/>
              </a:rPr>
              <a:t>由近至遠的描述景物</a:t>
            </a:r>
            <a:r>
              <a:rPr lang="zh-TW" altLang="zh-TW" sz="2800" b="1" dirty="0">
                <a:solidFill>
                  <a:srgbClr val="C00000"/>
                </a:solidFill>
                <a:latin typeface="Microsoft JhengHei" panose="020B0604030504040204" pitchFamily="34" charset="-120"/>
                <a:ea typeface="Microsoft JhengHei" panose="020B0604030504040204" pitchFamily="34" charset="-120"/>
              </a:rPr>
              <a:t>。</a:t>
            </a:r>
            <a:endParaRPr kumimoji="1" lang="zh-TW" altLang="en-US" sz="2800" b="1" dirty="0">
              <a:solidFill>
                <a:srgbClr val="C00000"/>
              </a:solidFill>
              <a:latin typeface="Microsoft JhengHei" panose="020B0604030504040204" pitchFamily="34" charset="-120"/>
              <a:ea typeface="Microsoft JhengHei" panose="020B0604030504040204" pitchFamily="34" charset="-120"/>
            </a:endParaRPr>
          </a:p>
        </p:txBody>
      </p:sp>
      <p:sp>
        <p:nvSpPr>
          <p:cNvPr id="5" name="圓角矩形 4">
            <a:extLst>
              <a:ext uri="{FF2B5EF4-FFF2-40B4-BE49-F238E27FC236}">
                <a16:creationId xmlns:a16="http://schemas.microsoft.com/office/drawing/2014/main" id="{8A310D00-DB5D-E74A-AC1C-06582983327C}"/>
              </a:ext>
            </a:extLst>
          </p:cNvPr>
          <p:cNvSpPr/>
          <p:nvPr/>
        </p:nvSpPr>
        <p:spPr>
          <a:xfrm>
            <a:off x="7668344" y="894531"/>
            <a:ext cx="792088" cy="498808"/>
          </a:xfrm>
          <a:prstGeom prst="roundRect">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7" name="圓角矩形 6">
            <a:extLst>
              <a:ext uri="{FF2B5EF4-FFF2-40B4-BE49-F238E27FC236}">
                <a16:creationId xmlns:a16="http://schemas.microsoft.com/office/drawing/2014/main" id="{82F48F00-385D-C54B-A1BF-4F771AFDCC24}"/>
              </a:ext>
            </a:extLst>
          </p:cNvPr>
          <p:cNvSpPr/>
          <p:nvPr/>
        </p:nvSpPr>
        <p:spPr>
          <a:xfrm>
            <a:off x="3057831" y="1520652"/>
            <a:ext cx="2882321" cy="498808"/>
          </a:xfrm>
          <a:prstGeom prst="round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8" name="圓角矩形 7">
            <a:extLst>
              <a:ext uri="{FF2B5EF4-FFF2-40B4-BE49-F238E27FC236}">
                <a16:creationId xmlns:a16="http://schemas.microsoft.com/office/drawing/2014/main" id="{C873DA72-47F1-B04E-B7F2-B71BC539E33F}"/>
              </a:ext>
            </a:extLst>
          </p:cNvPr>
          <p:cNvSpPr/>
          <p:nvPr/>
        </p:nvSpPr>
        <p:spPr>
          <a:xfrm>
            <a:off x="899226" y="2208944"/>
            <a:ext cx="2520646" cy="498808"/>
          </a:xfrm>
          <a:prstGeom prst="roundRect">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9" name="圓角矩形 8">
            <a:extLst>
              <a:ext uri="{FF2B5EF4-FFF2-40B4-BE49-F238E27FC236}">
                <a16:creationId xmlns:a16="http://schemas.microsoft.com/office/drawing/2014/main" id="{C5F3B367-3E72-E54D-867A-D79FFC56577E}"/>
              </a:ext>
            </a:extLst>
          </p:cNvPr>
          <p:cNvSpPr/>
          <p:nvPr/>
        </p:nvSpPr>
        <p:spPr>
          <a:xfrm>
            <a:off x="503182" y="1519115"/>
            <a:ext cx="792088" cy="498808"/>
          </a:xfrm>
          <a:prstGeom prst="roundRect">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Tree>
    <p:extLst>
      <p:ext uri="{BB962C8B-B14F-4D97-AF65-F5344CB8AC3E}">
        <p14:creationId xmlns:p14="http://schemas.microsoft.com/office/powerpoint/2010/main" val="3702270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369704" y="780261"/>
            <a:ext cx="8424936" cy="3168352"/>
          </a:xfrm>
        </p:spPr>
        <p:txBody>
          <a:bodyPr>
            <a:normAutofit/>
          </a:bodyPr>
          <a:lstStyle/>
          <a:p>
            <a:pPr marL="0" indent="0">
              <a:lnSpc>
                <a:spcPct val="150000"/>
              </a:lnSpc>
              <a:buNone/>
            </a:pPr>
            <a:r>
              <a:rPr lang="en-US" altLang="zh-TW" sz="2800" dirty="0"/>
              <a:t>A1-1</a:t>
            </a:r>
            <a:r>
              <a:rPr lang="zh-TW" altLang="en-US" sz="2800" dirty="0"/>
              <a:t>：</a:t>
            </a:r>
            <a:r>
              <a:rPr lang="zh-TW" altLang="zh-TW" sz="2800" b="1" u="dbl" dirty="0">
                <a:solidFill>
                  <a:srgbClr val="C00000"/>
                </a:solidFill>
              </a:rPr>
              <a:t>站在</a:t>
            </a:r>
            <a:r>
              <a:rPr lang="zh-TW" altLang="zh-TW" sz="2800" dirty="0"/>
              <a:t>青翠的田野間，</a:t>
            </a:r>
            <a:r>
              <a:rPr lang="zh-TW" altLang="zh-TW" sz="2800" b="1" u="dbl" dirty="0">
                <a:solidFill>
                  <a:srgbClr val="C00000"/>
                </a:solidFill>
              </a:rPr>
              <a:t>眼前</a:t>
            </a:r>
            <a:r>
              <a:rPr lang="zh-TW" altLang="zh-TW" sz="2800" dirty="0"/>
              <a:t>看見的是一片片綠色的波浪隨風搖曳，在田的中央，靜靜的坐落</a:t>
            </a:r>
            <a:r>
              <a:rPr lang="zh-TW" altLang="zh-TW" sz="2800" dirty="0">
                <a:highlight>
                  <a:srgbClr val="FFFF00"/>
                </a:highlight>
              </a:rPr>
              <a:t>一間白色的木造小屋</a:t>
            </a:r>
            <a:r>
              <a:rPr lang="zh-TW" altLang="zh-TW" sz="2800" dirty="0"/>
              <a:t>。遠處的山巒飄動著白雲，像是無聲的守護。 </a:t>
            </a:r>
            <a:endParaRPr lang="en-US" altLang="zh-TW" sz="2800" dirty="0"/>
          </a:p>
          <a:p>
            <a:pPr marL="0" indent="0">
              <a:lnSpc>
                <a:spcPct val="150000"/>
              </a:lnSpc>
              <a:buNone/>
            </a:pPr>
            <a:endParaRPr lang="zh-TW" altLang="en-US" sz="2800" dirty="0"/>
          </a:p>
        </p:txBody>
      </p:sp>
      <p:sp>
        <p:nvSpPr>
          <p:cNvPr id="11" name="文字方塊 10"/>
          <p:cNvSpPr txBox="1"/>
          <p:nvPr/>
        </p:nvSpPr>
        <p:spPr>
          <a:xfrm>
            <a:off x="971600" y="195486"/>
            <a:ext cx="5112568" cy="584775"/>
          </a:xfrm>
          <a:prstGeom prst="rect">
            <a:avLst/>
          </a:prstGeom>
          <a:noFill/>
        </p:spPr>
        <p:txBody>
          <a:bodyPr wrap="square" rtlCol="0">
            <a:spAutoFit/>
          </a:bodyPr>
          <a:lstStyle/>
          <a:p>
            <a:r>
              <a:rPr lang="zh-TW" altLang="en-US" sz="3200" b="1" dirty="0">
                <a:solidFill>
                  <a:schemeClr val="bg1"/>
                </a:solidFill>
                <a:latin typeface="微軟正黑體" panose="020B0604030504040204" pitchFamily="34" charset="-120"/>
                <a:ea typeface="微軟正黑體" panose="020B0604030504040204" pitchFamily="34" charset="-120"/>
              </a:rPr>
              <a:t>第一段寫作示範</a:t>
            </a:r>
          </a:p>
        </p:txBody>
      </p:sp>
      <p:pic>
        <p:nvPicPr>
          <p:cNvPr id="4" name="圖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28184" y="2643758"/>
            <a:ext cx="2580392" cy="2376264"/>
          </a:xfrm>
          <a:prstGeom prst="rect">
            <a:avLst/>
          </a:prstGeom>
        </p:spPr>
      </p:pic>
      <p:sp>
        <p:nvSpPr>
          <p:cNvPr id="2" name="圓角矩形 1">
            <a:extLst>
              <a:ext uri="{FF2B5EF4-FFF2-40B4-BE49-F238E27FC236}">
                <a16:creationId xmlns:a16="http://schemas.microsoft.com/office/drawing/2014/main" id="{81B01342-EF20-374A-BDE2-2284559AD266}"/>
              </a:ext>
            </a:extLst>
          </p:cNvPr>
          <p:cNvSpPr/>
          <p:nvPr/>
        </p:nvSpPr>
        <p:spPr>
          <a:xfrm>
            <a:off x="2349924" y="919921"/>
            <a:ext cx="2150068" cy="504056"/>
          </a:xfrm>
          <a:prstGeom prst="roundRect">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6" name="圓角矩形 5">
            <a:extLst>
              <a:ext uri="{FF2B5EF4-FFF2-40B4-BE49-F238E27FC236}">
                <a16:creationId xmlns:a16="http://schemas.microsoft.com/office/drawing/2014/main" id="{E953C0A0-283E-E24E-ABB1-74F96E3B6A91}"/>
              </a:ext>
            </a:extLst>
          </p:cNvPr>
          <p:cNvSpPr/>
          <p:nvPr/>
        </p:nvSpPr>
        <p:spPr>
          <a:xfrm>
            <a:off x="5508104" y="919921"/>
            <a:ext cx="2952328" cy="504056"/>
          </a:xfrm>
          <a:prstGeom prst="roundRect">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7" name="圓角矩形 6">
            <a:extLst>
              <a:ext uri="{FF2B5EF4-FFF2-40B4-BE49-F238E27FC236}">
                <a16:creationId xmlns:a16="http://schemas.microsoft.com/office/drawing/2014/main" id="{1C9575C8-66F2-254B-B603-F7C7B3E3FD58}"/>
              </a:ext>
            </a:extLst>
          </p:cNvPr>
          <p:cNvSpPr/>
          <p:nvPr/>
        </p:nvSpPr>
        <p:spPr>
          <a:xfrm>
            <a:off x="369704" y="1563637"/>
            <a:ext cx="2978160" cy="504056"/>
          </a:xfrm>
          <a:prstGeom prst="roundRect">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8" name="圓角矩形 7">
            <a:extLst>
              <a:ext uri="{FF2B5EF4-FFF2-40B4-BE49-F238E27FC236}">
                <a16:creationId xmlns:a16="http://schemas.microsoft.com/office/drawing/2014/main" id="{872D7F54-60F6-8544-B0DB-B090FDFF9A71}"/>
              </a:ext>
            </a:extLst>
          </p:cNvPr>
          <p:cNvSpPr/>
          <p:nvPr/>
        </p:nvSpPr>
        <p:spPr>
          <a:xfrm>
            <a:off x="3635896" y="1572349"/>
            <a:ext cx="5112568" cy="504056"/>
          </a:xfrm>
          <a:prstGeom prst="round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solidFill>
                <a:srgbClr val="00B050"/>
              </a:solidFill>
            </a:endParaRPr>
          </a:p>
        </p:txBody>
      </p:sp>
      <p:sp>
        <p:nvSpPr>
          <p:cNvPr id="9" name="圓角矩形 8">
            <a:extLst>
              <a:ext uri="{FF2B5EF4-FFF2-40B4-BE49-F238E27FC236}">
                <a16:creationId xmlns:a16="http://schemas.microsoft.com/office/drawing/2014/main" id="{9D5888EA-C16B-0C43-91A8-F9A91A53A2E1}"/>
              </a:ext>
            </a:extLst>
          </p:cNvPr>
          <p:cNvSpPr/>
          <p:nvPr/>
        </p:nvSpPr>
        <p:spPr>
          <a:xfrm>
            <a:off x="369704" y="2194476"/>
            <a:ext cx="2258080" cy="504056"/>
          </a:xfrm>
          <a:prstGeom prst="round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solidFill>
                <a:srgbClr val="00B050"/>
              </a:solidFill>
            </a:endParaRPr>
          </a:p>
        </p:txBody>
      </p:sp>
      <p:sp>
        <p:nvSpPr>
          <p:cNvPr id="10" name="圓角矩形 9">
            <a:extLst>
              <a:ext uri="{FF2B5EF4-FFF2-40B4-BE49-F238E27FC236}">
                <a16:creationId xmlns:a16="http://schemas.microsoft.com/office/drawing/2014/main" id="{3ED7E0F3-2E6A-DC48-80C6-10DB26CF3E26}"/>
              </a:ext>
            </a:extLst>
          </p:cNvPr>
          <p:cNvSpPr/>
          <p:nvPr/>
        </p:nvSpPr>
        <p:spPr>
          <a:xfrm>
            <a:off x="2915816" y="2182239"/>
            <a:ext cx="3600401" cy="504056"/>
          </a:xfrm>
          <a:prstGeom prst="round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solidFill>
                <a:srgbClr val="00B050"/>
              </a:solidFill>
            </a:endParaRPr>
          </a:p>
        </p:txBody>
      </p:sp>
    </p:spTree>
    <p:extLst>
      <p:ext uri="{BB962C8B-B14F-4D97-AF65-F5344CB8AC3E}">
        <p14:creationId xmlns:p14="http://schemas.microsoft.com/office/powerpoint/2010/main" val="4258189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animBg="1"/>
      <p:bldP spid="8" grpId="0" animBg="1"/>
      <p:bldP spid="9"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2"/>
          <p:cNvSpPr>
            <a:spLocks noGrp="1"/>
          </p:cNvSpPr>
          <p:nvPr>
            <p:ph type="ctrTitle"/>
          </p:nvPr>
        </p:nvSpPr>
        <p:spPr>
          <a:xfrm>
            <a:off x="1331640" y="1131590"/>
            <a:ext cx="3310136" cy="2558107"/>
          </a:xfrm>
          <a:solidFill>
            <a:schemeClr val="bg1"/>
          </a:solidFill>
          <a:ln w="38100" cap="rnd">
            <a:solidFill>
              <a:srgbClr val="996633"/>
            </a:solidFill>
          </a:ln>
        </p:spPr>
        <p:txBody>
          <a:bodyPr>
            <a:normAutofit/>
          </a:bodyPr>
          <a:lstStyle/>
          <a:p>
            <a:r>
              <a:rPr lang="zh-TW" altLang="en-US" b="1" dirty="0">
                <a:solidFill>
                  <a:srgbClr val="996633"/>
                </a:solidFill>
              </a:rPr>
              <a:t>第一段</a:t>
            </a:r>
            <a:br>
              <a:rPr lang="en-US" altLang="zh-TW" b="1" dirty="0">
                <a:solidFill>
                  <a:srgbClr val="996633"/>
                </a:solidFill>
              </a:rPr>
            </a:br>
            <a:r>
              <a:rPr lang="en-US" altLang="zh-TW" sz="4000" b="1" dirty="0">
                <a:solidFill>
                  <a:srgbClr val="996633"/>
                </a:solidFill>
              </a:rPr>
              <a:t>Q1-1~Q1-3</a:t>
            </a:r>
            <a:endParaRPr lang="zh-TW" altLang="en-US" sz="4000" b="1" dirty="0">
              <a:solidFill>
                <a:srgbClr val="996633"/>
              </a:solidFill>
            </a:endParaRPr>
          </a:p>
        </p:txBody>
      </p:sp>
      <p:pic>
        <p:nvPicPr>
          <p:cNvPr id="5" name="圖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20832" y="1203598"/>
            <a:ext cx="3168352" cy="3370197"/>
          </a:xfrm>
          <a:prstGeom prst="rect">
            <a:avLst/>
          </a:prstGeom>
        </p:spPr>
      </p:pic>
    </p:spTree>
    <p:extLst>
      <p:ext uri="{BB962C8B-B14F-4D97-AF65-F5344CB8AC3E}">
        <p14:creationId xmlns:p14="http://schemas.microsoft.com/office/powerpoint/2010/main" val="5543407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字方塊 10"/>
          <p:cNvSpPr txBox="1"/>
          <p:nvPr/>
        </p:nvSpPr>
        <p:spPr>
          <a:xfrm>
            <a:off x="971600" y="195486"/>
            <a:ext cx="5112568" cy="584775"/>
          </a:xfrm>
          <a:prstGeom prst="rect">
            <a:avLst/>
          </a:prstGeom>
          <a:noFill/>
        </p:spPr>
        <p:txBody>
          <a:bodyPr wrap="square" rtlCol="0">
            <a:spAutoFit/>
          </a:bodyPr>
          <a:lstStyle/>
          <a:p>
            <a:r>
              <a:rPr lang="zh-TW" altLang="en-US" sz="3200" b="1" dirty="0">
                <a:solidFill>
                  <a:schemeClr val="bg1"/>
                </a:solidFill>
                <a:latin typeface="微軟正黑體" panose="020B0604030504040204" pitchFamily="34" charset="-120"/>
                <a:ea typeface="微軟正黑體" panose="020B0604030504040204" pitchFamily="34" charset="-120"/>
              </a:rPr>
              <a:t>第一段寫作引導</a:t>
            </a:r>
          </a:p>
        </p:txBody>
      </p:sp>
      <p:pic>
        <p:nvPicPr>
          <p:cNvPr id="2" name="圖片 1"/>
          <p:cNvPicPr>
            <a:picLocks noChangeAspect="1"/>
          </p:cNvPicPr>
          <p:nvPr/>
        </p:nvPicPr>
        <p:blipFill>
          <a:blip r:embed="rId2">
            <a:alphaModFix amt="50000"/>
            <a:extLst>
              <a:ext uri="{28A0092B-C50C-407E-A947-70E740481C1C}">
                <a14:useLocalDpi xmlns:a14="http://schemas.microsoft.com/office/drawing/2010/main" val="0"/>
              </a:ext>
            </a:extLst>
          </a:blip>
          <a:stretch>
            <a:fillRect/>
          </a:stretch>
        </p:blipFill>
        <p:spPr>
          <a:xfrm>
            <a:off x="5618872" y="1899291"/>
            <a:ext cx="3056613" cy="2478335"/>
          </a:xfrm>
          <a:prstGeom prst="rect">
            <a:avLst/>
          </a:prstGeom>
        </p:spPr>
      </p:pic>
      <p:sp>
        <p:nvSpPr>
          <p:cNvPr id="3" name="內容版面配置區 2"/>
          <p:cNvSpPr>
            <a:spLocks noGrp="1"/>
          </p:cNvSpPr>
          <p:nvPr>
            <p:ph idx="1"/>
          </p:nvPr>
        </p:nvSpPr>
        <p:spPr/>
        <p:txBody>
          <a:bodyPr>
            <a:normAutofit/>
          </a:bodyPr>
          <a:lstStyle/>
          <a:p>
            <a:pPr marL="0" indent="0">
              <a:buNone/>
            </a:pPr>
            <a:r>
              <a:rPr lang="zh-TW" altLang="en-US" sz="2800" dirty="0"/>
              <a:t>Ｑ</a:t>
            </a:r>
            <a:r>
              <a:rPr lang="en-US" altLang="zh-TW" sz="2800" dirty="0"/>
              <a:t>1-1</a:t>
            </a:r>
            <a:r>
              <a:rPr lang="zh-TW" altLang="en-US" sz="2800" dirty="0"/>
              <a:t>：</a:t>
            </a:r>
            <a:r>
              <a:rPr lang="zh-TW" altLang="zh-TW" sz="2800" dirty="0"/>
              <a:t>你夢想中的一家店是一間什麼樣的店呢？請你想像</a:t>
            </a:r>
            <a:r>
              <a:rPr lang="zh-TW" altLang="zh-TW" sz="2800" b="1" u="dbl" dirty="0"/>
              <a:t>站在</a:t>
            </a:r>
            <a:r>
              <a:rPr lang="zh-TW" altLang="zh-TW" sz="2800" dirty="0"/>
              <a:t>這家店的外面，</a:t>
            </a:r>
            <a:r>
              <a:rPr lang="zh-TW" altLang="zh-TW" sz="2800" b="1" u="dbl" dirty="0"/>
              <a:t>眼前</a:t>
            </a:r>
            <a:r>
              <a:rPr lang="zh-TW" altLang="zh-TW" sz="2800" dirty="0"/>
              <a:t>可以看見什麼樣的景色呢？</a:t>
            </a:r>
            <a:endParaRPr lang="en-US" altLang="zh-TW" sz="2800" dirty="0"/>
          </a:p>
          <a:p>
            <a:pPr marL="0" indent="0">
              <a:buNone/>
            </a:pPr>
            <a:endParaRPr lang="en-US" altLang="zh-TW" sz="2800" dirty="0"/>
          </a:p>
          <a:p>
            <a:pPr marL="0" indent="0">
              <a:buNone/>
            </a:pPr>
            <a:r>
              <a:rPr lang="zh-TW" altLang="en-US" sz="2800" b="1" dirty="0">
                <a:solidFill>
                  <a:srgbClr val="C00000"/>
                </a:solidFill>
              </a:rPr>
              <a:t>Ａ</a:t>
            </a:r>
            <a:r>
              <a:rPr lang="en-US" altLang="zh-TW" sz="2800" b="1" dirty="0">
                <a:solidFill>
                  <a:srgbClr val="C00000"/>
                </a:solidFill>
              </a:rPr>
              <a:t>1-1</a:t>
            </a:r>
            <a:r>
              <a:rPr lang="zh-TW" altLang="en-US" sz="2800" b="1" dirty="0">
                <a:solidFill>
                  <a:srgbClr val="C00000"/>
                </a:solidFill>
              </a:rPr>
              <a:t>：站在（地點），</a:t>
            </a:r>
            <a:endParaRPr lang="en-US" altLang="zh-TW" sz="2800" b="1" dirty="0">
              <a:solidFill>
                <a:srgbClr val="C00000"/>
              </a:solidFill>
            </a:endParaRPr>
          </a:p>
          <a:p>
            <a:pPr marL="0" indent="0">
              <a:buNone/>
            </a:pPr>
            <a:r>
              <a:rPr lang="zh-TW" altLang="en-US" sz="2800" b="1" dirty="0">
                <a:solidFill>
                  <a:srgbClr val="C00000"/>
                </a:solidFill>
              </a:rPr>
              <a:t>               眼前（由近至遠的寫出這家店）</a:t>
            </a:r>
            <a:r>
              <a:rPr lang="zh-TW" altLang="zh-TW" sz="2800" b="1" dirty="0">
                <a:solidFill>
                  <a:srgbClr val="C00000"/>
                </a:solidFill>
              </a:rPr>
              <a:t> </a:t>
            </a:r>
            <a:r>
              <a:rPr lang="zh-TW" altLang="en-US" sz="2800" b="1" dirty="0">
                <a:solidFill>
                  <a:srgbClr val="C00000"/>
                </a:solidFill>
              </a:rPr>
              <a:t>。</a:t>
            </a:r>
          </a:p>
        </p:txBody>
      </p:sp>
    </p:spTree>
    <p:extLst>
      <p:ext uri="{BB962C8B-B14F-4D97-AF65-F5344CB8AC3E}">
        <p14:creationId xmlns:p14="http://schemas.microsoft.com/office/powerpoint/2010/main" val="3397057550"/>
      </p:ext>
    </p:extLst>
  </p:cSld>
  <p:clrMapOvr>
    <a:masterClrMapping/>
  </p:clrMapOvr>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228</TotalTime>
  <Words>1675</Words>
  <Application>Microsoft Macintosh PowerPoint</Application>
  <PresentationFormat>如螢幕大小 (16:9)</PresentationFormat>
  <Paragraphs>125</Paragraphs>
  <Slides>34</Slides>
  <Notes>0</Notes>
  <HiddenSlides>0</HiddenSlides>
  <MMClips>0</MMClips>
  <ScaleCrop>false</ScaleCrop>
  <HeadingPairs>
    <vt:vector size="6" baseType="variant">
      <vt:variant>
        <vt:lpstr>使用字型</vt:lpstr>
      </vt:variant>
      <vt:variant>
        <vt:i4>4</vt:i4>
      </vt:variant>
      <vt:variant>
        <vt:lpstr>佈景主題</vt:lpstr>
      </vt:variant>
      <vt:variant>
        <vt:i4>1</vt:i4>
      </vt:variant>
      <vt:variant>
        <vt:lpstr>投影片標題</vt:lpstr>
      </vt:variant>
      <vt:variant>
        <vt:i4>34</vt:i4>
      </vt:variant>
    </vt:vector>
  </HeadingPairs>
  <TitlesOfParts>
    <vt:vector size="39" baseType="lpstr">
      <vt:lpstr>Microsoft JhengHei</vt:lpstr>
      <vt:lpstr>Microsoft JhengHei</vt:lpstr>
      <vt:lpstr>Arial</vt:lpstr>
      <vt:lpstr>Calibri</vt:lpstr>
      <vt:lpstr>Office 佈景主題</vt:lpstr>
      <vt:lpstr>歡迎來到我的 夢想店</vt:lpstr>
      <vt:lpstr>PowerPoint 簡報</vt:lpstr>
      <vt:lpstr>如何用場景切入的方式描寫這家店的周圍景物？</vt:lpstr>
      <vt:lpstr>PowerPoint 簡報</vt:lpstr>
      <vt:lpstr>PowerPoint 簡報</vt:lpstr>
      <vt:lpstr>PowerPoint 簡報</vt:lpstr>
      <vt:lpstr>PowerPoint 簡報</vt:lpstr>
      <vt:lpstr>第一段 Q1-1~Q1-3</vt:lpstr>
      <vt:lpstr>PowerPoint 簡報</vt:lpstr>
      <vt:lpstr>PowerPoint 簡報</vt:lpstr>
      <vt:lpstr>PowerPoint 簡報</vt:lpstr>
      <vt:lpstr>PowerPoint 簡報</vt:lpstr>
      <vt:lpstr>PowerPoint 簡報</vt:lpstr>
      <vt:lpstr>第二段 Q2-1~Q2-3</vt:lpstr>
      <vt:lpstr>PowerPoint 簡報</vt:lpstr>
      <vt:lpstr>PowerPoint 簡報</vt:lpstr>
      <vt:lpstr>PowerPoint 簡報</vt:lpstr>
      <vt:lpstr>PowerPoint 簡報</vt:lpstr>
      <vt:lpstr>PowerPoint 簡報</vt:lpstr>
      <vt:lpstr>PowerPoint 簡報</vt:lpstr>
      <vt:lpstr>第三段 Q3-1~Q3-2</vt:lpstr>
      <vt:lpstr>PowerPoint 簡報</vt:lpstr>
      <vt:lpstr>PowerPoint 簡報</vt:lpstr>
      <vt:lpstr>PowerPoint 簡報</vt:lpstr>
      <vt:lpstr>PowerPoint 簡報</vt:lpstr>
      <vt:lpstr>PowerPoint 簡報</vt:lpstr>
      <vt:lpstr>PowerPoint 簡報</vt:lpstr>
      <vt:lpstr>PowerPoint 簡報</vt:lpstr>
      <vt:lpstr>第四段 Q4-1~Q4-2</vt:lpstr>
      <vt:lpstr>PowerPoint 簡報</vt:lpstr>
      <vt:lpstr>PowerPoint 簡報</vt:lpstr>
      <vt:lpstr>PowerPoint 簡報</vt:lpstr>
      <vt:lpstr>PowerPoint 簡報</vt:lpstr>
      <vt:lpstr>用心思考，大膽寫作。</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鱷魚愛童玩</dc:title>
  <dc:creator>wayne</dc:creator>
  <cp:lastModifiedBy>品薇 洪</cp:lastModifiedBy>
  <cp:revision>41</cp:revision>
  <dcterms:created xsi:type="dcterms:W3CDTF">2019-09-16T07:00:26Z</dcterms:created>
  <dcterms:modified xsi:type="dcterms:W3CDTF">2020-06-10T14:16:04Z</dcterms:modified>
</cp:coreProperties>
</file>